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8" roundtripDataSignature="AMtx7mhJlPdCiMHwJrORdrTDbuk/7rXz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3c03161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e13c031617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13c03161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e13c031617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3c03161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e13c031617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3c03161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e13c031617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13c03161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e13c031617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d6f41f6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e1d6f41f60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d6f41f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1d6f41f60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1d6f41f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e1d6f41f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1d6f41f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e1d6f41f60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6ed51a2b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b6ed51a2bb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11" Type="http://schemas.openxmlformats.org/officeDocument/2006/relationships/image" Target="../media/image9.png"/><Relationship Id="rId10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2082" y="2204864"/>
            <a:ext cx="5927835" cy="193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358" y="6237312"/>
            <a:ext cx="2777283" cy="40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>
  <p:cSld name="Título y texto vertical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311" y="5589241"/>
            <a:ext cx="3733376" cy="7059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4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31CC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4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24"/>
          <p:cNvSpPr txBox="1"/>
          <p:nvPr/>
        </p:nvSpPr>
        <p:spPr>
          <a:xfrm>
            <a:off x="3445984" y="3073156"/>
            <a:ext cx="5451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Encuéntranos en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376" y="1129520"/>
            <a:ext cx="6025686" cy="534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458" y="1163056"/>
            <a:ext cx="533065" cy="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855" y="1715334"/>
            <a:ext cx="526134" cy="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0924" y="2265116"/>
            <a:ext cx="526134" cy="5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6505" y="2817339"/>
            <a:ext cx="527484" cy="5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0924" y="3368060"/>
            <a:ext cx="526134" cy="55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2144" y="1221264"/>
            <a:ext cx="2779303" cy="26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92144" y="1773682"/>
            <a:ext cx="1562098" cy="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92144" y="2325960"/>
            <a:ext cx="1562098" cy="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2144" y="2876094"/>
            <a:ext cx="3311739" cy="25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65117" y="3426815"/>
            <a:ext cx="3311739" cy="25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01348" y="585797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43" y="3791847"/>
            <a:ext cx="2305577" cy="30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22" y="3762328"/>
            <a:ext cx="2220613" cy="309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032" y="3826549"/>
            <a:ext cx="2077105" cy="30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6913" y="3858763"/>
            <a:ext cx="2845711" cy="299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1348" y="404664"/>
            <a:ext cx="2016224" cy="6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/>
          <p:nvPr/>
        </p:nvSpPr>
        <p:spPr>
          <a:xfrm>
            <a:off x="3049012" y="1844824"/>
            <a:ext cx="6093976" cy="1584176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¡Muchas gracias!</a:t>
            </a:r>
            <a:endParaRPr sz="4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26"/>
          <p:cNvSpPr/>
          <p:nvPr/>
        </p:nvSpPr>
        <p:spPr>
          <a:xfrm>
            <a:off x="4500498" y="6021288"/>
            <a:ext cx="3191004" cy="590899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#yomequedoencasa</a:t>
            </a:r>
            <a:endParaRPr sz="2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88" name="Google Shape;88;p27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7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27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Google Shape;24;p16"/>
          <p:cNvSpPr txBox="1"/>
          <p:nvPr/>
        </p:nvSpPr>
        <p:spPr>
          <a:xfrm>
            <a:off x="3884991" y="3073156"/>
            <a:ext cx="442201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Sobre nosotros</a:t>
            </a:r>
            <a:endParaRPr b="1" i="0" sz="4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/>
        </p:nvSpPr>
        <p:spPr>
          <a:xfrm>
            <a:off x="6240016" y="2060848"/>
            <a:ext cx="496855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solidFill>
                  <a:srgbClr val="041B5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Descentralizar, democratizar y difundir los conocimientos de Ciencias de Datos e Inteligencia Artificial, entre estudiantes y profesionales desarrollando soluciones para construir una mejor sociedad.</a:t>
            </a:r>
            <a:endParaRPr b="0" i="0" sz="1800" u="none" cap="none" strike="noStrike">
              <a:solidFill>
                <a:srgbClr val="041B5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01348" y="5857973"/>
            <a:ext cx="2016224" cy="6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/>
        </p:nvSpPr>
        <p:spPr>
          <a:xfrm>
            <a:off x="6252964" y="1052736"/>
            <a:ext cx="20752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4000" u="none" cap="none" strike="noStrike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Misión</a:t>
            </a:r>
            <a:endParaRPr b="1" sz="4000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64" y="1231888"/>
            <a:ext cx="5878536" cy="495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344" y="1196752"/>
            <a:ext cx="6608554" cy="47251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 txBox="1"/>
          <p:nvPr/>
        </p:nvSpPr>
        <p:spPr>
          <a:xfrm>
            <a:off x="6252964" y="2040765"/>
            <a:ext cx="48245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la organización que genere impacto social con la Ciencia de Datos y la Inteligencia Artificial por el bien de la humanidad.</a:t>
            </a:r>
            <a:endParaRPr/>
          </a:p>
        </p:txBody>
      </p:sp>
      <p:sp>
        <p:nvSpPr>
          <p:cNvPr id="33" name="Google Shape;33;p18"/>
          <p:cNvSpPr txBox="1"/>
          <p:nvPr/>
        </p:nvSpPr>
        <p:spPr>
          <a:xfrm>
            <a:off x="6252964" y="1052736"/>
            <a:ext cx="20752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Visión</a:t>
            </a:r>
            <a:endParaRPr b="1" sz="4000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4" name="Google Shape;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1348" y="585797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9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0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42;p20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>
  <p:cSld name="Contenido con títul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47" name="Google Shape;47;p21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" name="Google Shape;49;p21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01348" y="5857973"/>
            <a:ext cx="2016224" cy="6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2"/>
          <p:cNvSpPr txBox="1"/>
          <p:nvPr/>
        </p:nvSpPr>
        <p:spPr>
          <a:xfrm>
            <a:off x="6528048" y="1556792"/>
            <a:ext cx="29523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Expositor</a:t>
            </a:r>
            <a:endParaRPr b="1" sz="4000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3" name="Google Shape;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2064" y="3198490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102" y="4327307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064" y="3772622"/>
            <a:ext cx="432048" cy="4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01348" y="585797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b="0" i="0" sz="4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Relationship Id="rId5" Type="http://schemas.openxmlformats.org/officeDocument/2006/relationships/image" Target="../media/image108.png"/><Relationship Id="rId6" Type="http://schemas.openxmlformats.org/officeDocument/2006/relationships/image" Target="../media/image110.png"/><Relationship Id="rId7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Relationship Id="rId4" Type="http://schemas.openxmlformats.org/officeDocument/2006/relationships/image" Target="../media/image119.png"/><Relationship Id="rId5" Type="http://schemas.openxmlformats.org/officeDocument/2006/relationships/image" Target="../media/image125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0.png"/><Relationship Id="rId4" Type="http://schemas.openxmlformats.org/officeDocument/2006/relationships/image" Target="../media/image127.png"/><Relationship Id="rId5" Type="http://schemas.openxmlformats.org/officeDocument/2006/relationships/image" Target="../media/image122.png"/><Relationship Id="rId6" Type="http://schemas.openxmlformats.org/officeDocument/2006/relationships/image" Target="../media/image1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23.png"/><Relationship Id="rId6" Type="http://schemas.openxmlformats.org/officeDocument/2006/relationships/image" Target="../media/image128.png"/><Relationship Id="rId7" Type="http://schemas.openxmlformats.org/officeDocument/2006/relationships/image" Target="../media/image133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4.png"/><Relationship Id="rId22" Type="http://schemas.openxmlformats.org/officeDocument/2006/relationships/image" Target="../media/image137.png"/><Relationship Id="rId21" Type="http://schemas.openxmlformats.org/officeDocument/2006/relationships/image" Target="../media/image131.png"/><Relationship Id="rId23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Relationship Id="rId4" Type="http://schemas.openxmlformats.org/officeDocument/2006/relationships/image" Target="../media/image58.png"/><Relationship Id="rId9" Type="http://schemas.openxmlformats.org/officeDocument/2006/relationships/image" Target="../media/image71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67.png"/><Relationship Id="rId11" Type="http://schemas.openxmlformats.org/officeDocument/2006/relationships/image" Target="../media/image69.png"/><Relationship Id="rId10" Type="http://schemas.openxmlformats.org/officeDocument/2006/relationships/image" Target="../media/image66.png"/><Relationship Id="rId13" Type="http://schemas.openxmlformats.org/officeDocument/2006/relationships/image" Target="../media/image72.png"/><Relationship Id="rId12" Type="http://schemas.openxmlformats.org/officeDocument/2006/relationships/image" Target="../media/image59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7" Type="http://schemas.openxmlformats.org/officeDocument/2006/relationships/image" Target="../media/image64.png"/><Relationship Id="rId16" Type="http://schemas.openxmlformats.org/officeDocument/2006/relationships/image" Target="../media/image57.png"/><Relationship Id="rId19" Type="http://schemas.openxmlformats.org/officeDocument/2006/relationships/image" Target="../media/image77.png"/><Relationship Id="rId18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9.png"/><Relationship Id="rId4" Type="http://schemas.openxmlformats.org/officeDocument/2006/relationships/image" Target="../media/image132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3.png"/><Relationship Id="rId13" Type="http://schemas.openxmlformats.org/officeDocument/2006/relationships/image" Target="../media/image3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7" Type="http://schemas.openxmlformats.org/officeDocument/2006/relationships/image" Target="../media/image46.png"/><Relationship Id="rId16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11" Type="http://schemas.openxmlformats.org/officeDocument/2006/relationships/image" Target="../media/image29.png"/><Relationship Id="rId22" Type="http://schemas.openxmlformats.org/officeDocument/2006/relationships/image" Target="../media/image47.png"/><Relationship Id="rId10" Type="http://schemas.openxmlformats.org/officeDocument/2006/relationships/image" Target="../media/image48.png"/><Relationship Id="rId21" Type="http://schemas.openxmlformats.org/officeDocument/2006/relationships/image" Target="../media/image22.png"/><Relationship Id="rId13" Type="http://schemas.openxmlformats.org/officeDocument/2006/relationships/image" Target="../media/image33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19.png"/><Relationship Id="rId15" Type="http://schemas.openxmlformats.org/officeDocument/2006/relationships/image" Target="../media/image40.png"/><Relationship Id="rId14" Type="http://schemas.openxmlformats.org/officeDocument/2006/relationships/image" Target="../media/image50.png"/><Relationship Id="rId17" Type="http://schemas.openxmlformats.org/officeDocument/2006/relationships/image" Target="../media/image37.png"/><Relationship Id="rId16" Type="http://schemas.openxmlformats.org/officeDocument/2006/relationships/image" Target="../media/image55.png"/><Relationship Id="rId5" Type="http://schemas.openxmlformats.org/officeDocument/2006/relationships/image" Target="../media/image35.png"/><Relationship Id="rId19" Type="http://schemas.openxmlformats.org/officeDocument/2006/relationships/image" Target="../media/image39.png"/><Relationship Id="rId6" Type="http://schemas.openxmlformats.org/officeDocument/2006/relationships/image" Target="../media/image45.png"/><Relationship Id="rId18" Type="http://schemas.openxmlformats.org/officeDocument/2006/relationships/image" Target="../media/image52.png"/><Relationship Id="rId7" Type="http://schemas.openxmlformats.org/officeDocument/2006/relationships/image" Target="../media/image31.png"/><Relationship Id="rId8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22" Type="http://schemas.openxmlformats.org/officeDocument/2006/relationships/image" Target="../media/image78.png"/><Relationship Id="rId21" Type="http://schemas.openxmlformats.org/officeDocument/2006/relationships/image" Target="../media/image75.png"/><Relationship Id="rId24" Type="http://schemas.openxmlformats.org/officeDocument/2006/relationships/image" Target="../media/image70.png"/><Relationship Id="rId23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Relationship Id="rId26" Type="http://schemas.openxmlformats.org/officeDocument/2006/relationships/image" Target="../media/image84.png"/><Relationship Id="rId25" Type="http://schemas.openxmlformats.org/officeDocument/2006/relationships/image" Target="../media/image76.png"/><Relationship Id="rId28" Type="http://schemas.openxmlformats.org/officeDocument/2006/relationships/image" Target="../media/image87.png"/><Relationship Id="rId27" Type="http://schemas.openxmlformats.org/officeDocument/2006/relationships/image" Target="../media/image86.png"/><Relationship Id="rId5" Type="http://schemas.openxmlformats.org/officeDocument/2006/relationships/image" Target="../media/image64.png"/><Relationship Id="rId6" Type="http://schemas.openxmlformats.org/officeDocument/2006/relationships/image" Target="../media/image58.png"/><Relationship Id="rId29" Type="http://schemas.openxmlformats.org/officeDocument/2006/relationships/image" Target="../media/image77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Relationship Id="rId31" Type="http://schemas.openxmlformats.org/officeDocument/2006/relationships/image" Target="../media/image83.png"/><Relationship Id="rId30" Type="http://schemas.openxmlformats.org/officeDocument/2006/relationships/image" Target="../media/image80.png"/><Relationship Id="rId11" Type="http://schemas.openxmlformats.org/officeDocument/2006/relationships/image" Target="../media/image62.png"/><Relationship Id="rId33" Type="http://schemas.openxmlformats.org/officeDocument/2006/relationships/image" Target="../media/image104.gif"/><Relationship Id="rId10" Type="http://schemas.openxmlformats.org/officeDocument/2006/relationships/image" Target="../media/image56.png"/><Relationship Id="rId32" Type="http://schemas.openxmlformats.org/officeDocument/2006/relationships/image" Target="../media/image88.png"/><Relationship Id="rId13" Type="http://schemas.openxmlformats.org/officeDocument/2006/relationships/image" Target="../media/image71.png"/><Relationship Id="rId12" Type="http://schemas.openxmlformats.org/officeDocument/2006/relationships/image" Target="../media/image67.png"/><Relationship Id="rId34" Type="http://schemas.openxmlformats.org/officeDocument/2006/relationships/image" Target="../media/image91.png"/><Relationship Id="rId15" Type="http://schemas.openxmlformats.org/officeDocument/2006/relationships/image" Target="../media/image66.png"/><Relationship Id="rId14" Type="http://schemas.openxmlformats.org/officeDocument/2006/relationships/image" Target="../media/image68.png"/><Relationship Id="rId17" Type="http://schemas.openxmlformats.org/officeDocument/2006/relationships/image" Target="../media/image59.png"/><Relationship Id="rId16" Type="http://schemas.openxmlformats.org/officeDocument/2006/relationships/image" Target="../media/image69.png"/><Relationship Id="rId19" Type="http://schemas.openxmlformats.org/officeDocument/2006/relationships/image" Target="../media/image79.png"/><Relationship Id="rId18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5.png"/><Relationship Id="rId22" Type="http://schemas.openxmlformats.org/officeDocument/2006/relationships/image" Target="../media/image103.png"/><Relationship Id="rId21" Type="http://schemas.openxmlformats.org/officeDocument/2006/relationships/image" Target="../media/image107.png"/><Relationship Id="rId24" Type="http://schemas.openxmlformats.org/officeDocument/2006/relationships/image" Target="../media/image111.png"/><Relationship Id="rId23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96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8.png"/><Relationship Id="rId11" Type="http://schemas.openxmlformats.org/officeDocument/2006/relationships/image" Target="../media/image101.png"/><Relationship Id="rId10" Type="http://schemas.openxmlformats.org/officeDocument/2006/relationships/image" Target="../media/image94.png"/><Relationship Id="rId13" Type="http://schemas.openxmlformats.org/officeDocument/2006/relationships/image" Target="../media/image102.png"/><Relationship Id="rId12" Type="http://schemas.openxmlformats.org/officeDocument/2006/relationships/image" Target="../media/image92.png"/><Relationship Id="rId15" Type="http://schemas.openxmlformats.org/officeDocument/2006/relationships/image" Target="../media/image100.png"/><Relationship Id="rId14" Type="http://schemas.openxmlformats.org/officeDocument/2006/relationships/image" Target="../media/image99.png"/><Relationship Id="rId17" Type="http://schemas.openxmlformats.org/officeDocument/2006/relationships/image" Target="../media/image105.png"/><Relationship Id="rId16" Type="http://schemas.openxmlformats.org/officeDocument/2006/relationships/image" Target="../media/image97.png"/><Relationship Id="rId19" Type="http://schemas.openxmlformats.org/officeDocument/2006/relationships/image" Target="../media/image93.png"/><Relationship Id="rId18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Relationship Id="rId5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1199456" y="1141420"/>
            <a:ext cx="4104456" cy="4104456"/>
          </a:xfrm>
          <a:prstGeom prst="ellipse">
            <a:avLst/>
          </a:prstGeom>
          <a:solidFill>
            <a:srgbClr val="FFB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315806" y="1257770"/>
            <a:ext cx="3871800" cy="38718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6528048" y="2348880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Joel Alberto Vilca Tarazona</a:t>
            </a:r>
            <a:endParaRPr/>
          </a:p>
        </p:txBody>
      </p:sp>
      <p:sp>
        <p:nvSpPr>
          <p:cNvPr id="98" name="Google Shape;98;p8"/>
          <p:cNvSpPr txBox="1"/>
          <p:nvPr/>
        </p:nvSpPr>
        <p:spPr>
          <a:xfrm>
            <a:off x="7176120" y="3209180"/>
            <a:ext cx="280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+51 945440723</a:t>
            </a:r>
            <a:endParaRPr sz="1800">
              <a:solidFill>
                <a:srgbClr val="041B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176127" y="3789050"/>
            <a:ext cx="38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joelvilcatarazona@gmail.com</a:t>
            </a:r>
            <a:endParaRPr sz="1800">
              <a:solidFill>
                <a:srgbClr val="041B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7176125" y="4368900"/>
            <a:ext cx="44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www.linkedin.com/in/vilcajoal/</a:t>
            </a:r>
            <a:endParaRPr sz="1800">
              <a:solidFill>
                <a:srgbClr val="041B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4">
            <a:alphaModFix/>
          </a:blip>
          <a:srcRect b="37741" l="26266" r="11474" t="0"/>
          <a:stretch/>
        </p:blipFill>
        <p:spPr>
          <a:xfrm>
            <a:off x="1315775" y="1263150"/>
            <a:ext cx="3871800" cy="3861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e13c031617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175" y="179875"/>
            <a:ext cx="4811678" cy="210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e13c031617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75" y="179874"/>
            <a:ext cx="4585125" cy="3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e13c031617_1_21"/>
          <p:cNvPicPr preferRelativeResize="0"/>
          <p:nvPr/>
        </p:nvPicPr>
        <p:blipFill rotWithShape="1">
          <a:blip r:embed="rId5">
            <a:alphaModFix/>
          </a:blip>
          <a:srcRect b="0" l="803" r="0" t="0"/>
          <a:stretch/>
        </p:blipFill>
        <p:spPr>
          <a:xfrm>
            <a:off x="705975" y="3345850"/>
            <a:ext cx="10710501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e13c031617_1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75" y="5089475"/>
            <a:ext cx="10797601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e13c031617_1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175" y="2436205"/>
            <a:ext cx="2230804" cy="75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e13c031617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8" y="2067188"/>
            <a:ext cx="109823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13c031617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25" y="2979350"/>
            <a:ext cx="4105575" cy="23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13c031617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25" y="2979350"/>
            <a:ext cx="6835850" cy="23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13c031617_1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937" y="241775"/>
            <a:ext cx="25241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e13c031617_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5475" y="407775"/>
            <a:ext cx="2888639" cy="12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e13c031617_1_37"/>
          <p:cNvSpPr/>
          <p:nvPr/>
        </p:nvSpPr>
        <p:spPr>
          <a:xfrm>
            <a:off x="1877688" y="487550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e13c031617_1_37"/>
          <p:cNvSpPr txBox="1"/>
          <p:nvPr/>
        </p:nvSpPr>
        <p:spPr>
          <a:xfrm>
            <a:off x="1984638" y="597650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 de Modelado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e13c031617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37" y="241775"/>
            <a:ext cx="25241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e13c031617_1_59"/>
          <p:cNvSpPr/>
          <p:nvPr/>
        </p:nvSpPr>
        <p:spPr>
          <a:xfrm>
            <a:off x="1877688" y="487550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13c031617_1_59"/>
          <p:cNvSpPr txBox="1"/>
          <p:nvPr/>
        </p:nvSpPr>
        <p:spPr>
          <a:xfrm>
            <a:off x="1984638" y="597650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 de Evaluación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e13c031617_1_59"/>
          <p:cNvPicPr preferRelativeResize="0"/>
          <p:nvPr/>
        </p:nvPicPr>
        <p:blipFill rotWithShape="1">
          <a:blip r:embed="rId4">
            <a:alphaModFix/>
          </a:blip>
          <a:srcRect b="3566" l="1158" r="52143" t="12314"/>
          <a:stretch/>
        </p:blipFill>
        <p:spPr>
          <a:xfrm>
            <a:off x="1302118" y="1885825"/>
            <a:ext cx="4658299" cy="23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e13c031617_1_59"/>
          <p:cNvPicPr preferRelativeResize="0"/>
          <p:nvPr/>
        </p:nvPicPr>
        <p:blipFill rotWithShape="1">
          <a:blip r:embed="rId4">
            <a:alphaModFix/>
          </a:blip>
          <a:srcRect b="3566" l="52997" r="776" t="12314"/>
          <a:stretch/>
        </p:blipFill>
        <p:spPr>
          <a:xfrm>
            <a:off x="1260644" y="4234050"/>
            <a:ext cx="4611201" cy="23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e13c031617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650" y="2007050"/>
            <a:ext cx="4611200" cy="441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e13c031617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119" y="487550"/>
            <a:ext cx="3213740" cy="10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e13c031617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850" y="169450"/>
            <a:ext cx="2205300" cy="134814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e13c031617_1_75"/>
          <p:cNvSpPr/>
          <p:nvPr/>
        </p:nvSpPr>
        <p:spPr>
          <a:xfrm>
            <a:off x="3380413" y="317775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e13c031617_1_75"/>
          <p:cNvSpPr txBox="1"/>
          <p:nvPr/>
        </p:nvSpPr>
        <p:spPr>
          <a:xfrm>
            <a:off x="3487363" y="266313"/>
            <a:ext cx="199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Guardar modelo y predecir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e13c031617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25" y="1561062"/>
            <a:ext cx="8153400" cy="9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e13c031617_1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025" y="2552463"/>
            <a:ext cx="8153399" cy="6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e13c031617_1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575" y="3328150"/>
            <a:ext cx="5121201" cy="34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e13c031617_1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275" y="3251300"/>
            <a:ext cx="4930850" cy="35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e13c031617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375" y="317775"/>
            <a:ext cx="22053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e13c031617_1_91"/>
          <p:cNvSpPr/>
          <p:nvPr/>
        </p:nvSpPr>
        <p:spPr>
          <a:xfrm>
            <a:off x="3380425" y="317775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e13c031617_1_91"/>
          <p:cNvSpPr txBox="1"/>
          <p:nvPr/>
        </p:nvSpPr>
        <p:spPr>
          <a:xfrm>
            <a:off x="3487375" y="383250"/>
            <a:ext cx="1991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 de modelos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ge13c031617_1_91"/>
          <p:cNvGrpSpPr/>
          <p:nvPr/>
        </p:nvGrpSpPr>
        <p:grpSpPr>
          <a:xfrm>
            <a:off x="3163807" y="1536309"/>
            <a:ext cx="2886456" cy="764760"/>
            <a:chOff x="3163823" y="1536191"/>
            <a:chExt cx="2886456" cy="1475231"/>
          </a:xfrm>
        </p:grpSpPr>
        <p:pic>
          <p:nvPicPr>
            <p:cNvPr id="456" name="Google Shape;456;ge13c031617_1_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3823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ge13c031617_1_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51503" y="1877567"/>
              <a:ext cx="1975102" cy="8595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ge13c031617_1_91"/>
          <p:cNvSpPr txBox="1"/>
          <p:nvPr/>
        </p:nvSpPr>
        <p:spPr>
          <a:xfrm>
            <a:off x="3188275" y="1562251"/>
            <a:ext cx="2782500" cy="671100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620395" rtl="0" algn="ctr">
              <a:lnSpc>
                <a:spcPct val="117222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ge13c031617_1_91"/>
          <p:cNvGrpSpPr/>
          <p:nvPr/>
        </p:nvGrpSpPr>
        <p:grpSpPr>
          <a:xfrm>
            <a:off x="3525978" y="5525891"/>
            <a:ext cx="2212848" cy="481584"/>
            <a:chOff x="3499103" y="5233416"/>
            <a:chExt cx="2212848" cy="481584"/>
          </a:xfrm>
        </p:grpSpPr>
        <p:pic>
          <p:nvPicPr>
            <p:cNvPr id="460" name="Google Shape;460;ge13c031617_1_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99103" y="5242559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ge13c031617_1_9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45279" y="5233416"/>
              <a:ext cx="923544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ge13c031617_1_91"/>
            <p:cNvSpPr/>
            <p:nvPr/>
          </p:nvSpPr>
          <p:spPr>
            <a:xfrm>
              <a:off x="3531852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7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7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6"/>
                  </a:lnTo>
                  <a:lnTo>
                    <a:pt x="2095322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e13c031617_1_91"/>
            <p:cNvSpPr/>
            <p:nvPr/>
          </p:nvSpPr>
          <p:spPr>
            <a:xfrm>
              <a:off x="3531852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ge13c031617_1_91"/>
          <p:cNvGrpSpPr/>
          <p:nvPr/>
        </p:nvGrpSpPr>
        <p:grpSpPr>
          <a:xfrm>
            <a:off x="6196600" y="1536232"/>
            <a:ext cx="2895600" cy="764760"/>
            <a:chOff x="6196584" y="1536191"/>
            <a:chExt cx="2895600" cy="1475231"/>
          </a:xfrm>
        </p:grpSpPr>
        <p:pic>
          <p:nvPicPr>
            <p:cNvPr id="465" name="Google Shape;465;ge13c031617_1_9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96584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ge13c031617_1_9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51448" y="1877567"/>
              <a:ext cx="2840736" cy="8595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ge13c031617_1_91"/>
          <p:cNvSpPr txBox="1"/>
          <p:nvPr/>
        </p:nvSpPr>
        <p:spPr>
          <a:xfrm>
            <a:off x="6221655" y="1552915"/>
            <a:ext cx="27825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</a:rPr>
              <a:t>InceptionResNetV2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ge13c031617_1_91"/>
          <p:cNvGrpSpPr/>
          <p:nvPr/>
        </p:nvGrpSpPr>
        <p:grpSpPr>
          <a:xfrm>
            <a:off x="6561787" y="5519794"/>
            <a:ext cx="2209800" cy="481584"/>
            <a:chOff x="6534912" y="5227319"/>
            <a:chExt cx="2209800" cy="481584"/>
          </a:xfrm>
        </p:grpSpPr>
        <p:pic>
          <p:nvPicPr>
            <p:cNvPr id="469" name="Google Shape;469;ge13c031617_1_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34912" y="5236463"/>
              <a:ext cx="2209800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ge13c031617_1_9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38544" y="5227319"/>
              <a:ext cx="2002536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e13c031617_1_91"/>
            <p:cNvSpPr/>
            <p:nvPr/>
          </p:nvSpPr>
          <p:spPr>
            <a:xfrm>
              <a:off x="6565225" y="5266720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6"/>
                  </a:lnTo>
                  <a:lnTo>
                    <a:pt x="2095322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e13c031617_1_91"/>
            <p:cNvSpPr/>
            <p:nvPr/>
          </p:nvSpPr>
          <p:spPr>
            <a:xfrm>
              <a:off x="6565225" y="5266720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ge13c031617_1_91"/>
          <p:cNvGrpSpPr/>
          <p:nvPr/>
        </p:nvGrpSpPr>
        <p:grpSpPr>
          <a:xfrm>
            <a:off x="9229369" y="1536258"/>
            <a:ext cx="2886456" cy="764760"/>
            <a:chOff x="9229343" y="1536191"/>
            <a:chExt cx="2886456" cy="1475231"/>
          </a:xfrm>
        </p:grpSpPr>
        <p:pic>
          <p:nvPicPr>
            <p:cNvPr id="474" name="Google Shape;474;ge13c031617_1_9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229343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ge13c031617_1_9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348215" y="2014727"/>
              <a:ext cx="2648712" cy="594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ge13c031617_1_91"/>
          <p:cNvSpPr txBox="1"/>
          <p:nvPr/>
        </p:nvSpPr>
        <p:spPr>
          <a:xfrm>
            <a:off x="9255028" y="1552913"/>
            <a:ext cx="27825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844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DenseNet201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ge13c031617_1_91"/>
          <p:cNvGrpSpPr/>
          <p:nvPr/>
        </p:nvGrpSpPr>
        <p:grpSpPr>
          <a:xfrm>
            <a:off x="9594546" y="5516747"/>
            <a:ext cx="2212848" cy="481584"/>
            <a:chOff x="9567671" y="5224272"/>
            <a:chExt cx="2212848" cy="481584"/>
          </a:xfrm>
        </p:grpSpPr>
        <p:pic>
          <p:nvPicPr>
            <p:cNvPr id="478" name="Google Shape;478;ge13c031617_1_9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567671" y="5233416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ge13c031617_1_9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701783" y="5224272"/>
              <a:ext cx="1941576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ge13c031617_1_91"/>
            <p:cNvSpPr/>
            <p:nvPr/>
          </p:nvSpPr>
          <p:spPr>
            <a:xfrm>
              <a:off x="9598599" y="5263819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5" y="0"/>
                  </a:lnTo>
                  <a:lnTo>
                    <a:pt x="29551" y="3802"/>
                  </a:lnTo>
                  <a:lnTo>
                    <a:pt x="14171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1" y="276140"/>
                  </a:lnTo>
                  <a:lnTo>
                    <a:pt x="29551" y="286510"/>
                  </a:lnTo>
                  <a:lnTo>
                    <a:pt x="48385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8" y="260760"/>
                  </a:lnTo>
                  <a:lnTo>
                    <a:pt x="2095320" y="241926"/>
                  </a:lnTo>
                  <a:lnTo>
                    <a:pt x="2095320" y="48387"/>
                  </a:lnTo>
                  <a:lnTo>
                    <a:pt x="2091518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e13c031617_1_91"/>
            <p:cNvSpPr/>
            <p:nvPr/>
          </p:nvSpPr>
          <p:spPr>
            <a:xfrm>
              <a:off x="9598599" y="5263819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ge13c031617_1_91"/>
          <p:cNvSpPr txBox="1"/>
          <p:nvPr/>
        </p:nvSpPr>
        <p:spPr>
          <a:xfrm>
            <a:off x="6787273" y="5585327"/>
            <a:ext cx="1706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Accuracy: 86.67%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e13c031617_1_91"/>
          <p:cNvSpPr txBox="1"/>
          <p:nvPr/>
        </p:nvSpPr>
        <p:spPr>
          <a:xfrm>
            <a:off x="3556953" y="5591425"/>
            <a:ext cx="2081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Accuracy: 87.50%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ge13c031617_1_91"/>
          <p:cNvGrpSpPr/>
          <p:nvPr/>
        </p:nvGrpSpPr>
        <p:grpSpPr>
          <a:xfrm>
            <a:off x="456643" y="5525891"/>
            <a:ext cx="2212848" cy="481584"/>
            <a:chOff x="429768" y="5233416"/>
            <a:chExt cx="2212848" cy="481584"/>
          </a:xfrm>
        </p:grpSpPr>
        <p:pic>
          <p:nvPicPr>
            <p:cNvPr id="485" name="Google Shape;485;ge13c031617_1_9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29768" y="5242559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ge13c031617_1_9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50392" y="5233416"/>
              <a:ext cx="1371599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ge13c031617_1_91"/>
            <p:cNvSpPr/>
            <p:nvPr/>
          </p:nvSpPr>
          <p:spPr>
            <a:xfrm>
              <a:off x="460198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4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3"/>
                  </a:lnTo>
                  <a:lnTo>
                    <a:pt x="2046934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1" y="241926"/>
                  </a:lnTo>
                  <a:lnTo>
                    <a:pt x="2095321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e13c031617_1_91"/>
            <p:cNvSpPr/>
            <p:nvPr/>
          </p:nvSpPr>
          <p:spPr>
            <a:xfrm>
              <a:off x="460198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ge13c031617_1_91"/>
          <p:cNvSpPr txBox="1"/>
          <p:nvPr/>
        </p:nvSpPr>
        <p:spPr>
          <a:xfrm>
            <a:off x="9850027" y="5582275"/>
            <a:ext cx="2081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Accuracy: 88.08%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ge13c031617_1_91"/>
          <p:cNvGrpSpPr/>
          <p:nvPr/>
        </p:nvGrpSpPr>
        <p:grpSpPr>
          <a:xfrm>
            <a:off x="128025" y="1536248"/>
            <a:ext cx="2889499" cy="764756"/>
            <a:chOff x="128015" y="1536197"/>
            <a:chExt cx="2889499" cy="1072889"/>
          </a:xfrm>
        </p:grpSpPr>
        <p:pic>
          <p:nvPicPr>
            <p:cNvPr id="491" name="Google Shape;491;ge13c031617_1_9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8015" y="1536197"/>
              <a:ext cx="2889499" cy="1072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ge13c031617_1_9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02336" y="2014727"/>
              <a:ext cx="2340864" cy="594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ge13c031617_1_91"/>
          <p:cNvSpPr txBox="1"/>
          <p:nvPr/>
        </p:nvSpPr>
        <p:spPr>
          <a:xfrm>
            <a:off x="154910" y="1552915"/>
            <a:ext cx="27825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VGG16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e13c031617_1_91"/>
          <p:cNvSpPr txBox="1"/>
          <p:nvPr/>
        </p:nvSpPr>
        <p:spPr>
          <a:xfrm>
            <a:off x="500375" y="5591425"/>
            <a:ext cx="2081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Accuracy: 76.67%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e13c031617_1_91"/>
          <p:cNvSpPr txBox="1"/>
          <p:nvPr/>
        </p:nvSpPr>
        <p:spPr>
          <a:xfrm>
            <a:off x="3191733" y="1548873"/>
            <a:ext cx="27825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ResNet101V2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e13c031617_1_9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4437" y="2542975"/>
            <a:ext cx="2757266" cy="26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e13c031617_1_9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03938" y="2547838"/>
            <a:ext cx="2757275" cy="2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e13c031617_1_9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253825" y="2578425"/>
            <a:ext cx="2709783" cy="26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e13c031617_1_9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256237" y="2612143"/>
            <a:ext cx="2709775" cy="259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6f41f60_0_41"/>
          <p:cNvSpPr txBox="1"/>
          <p:nvPr/>
        </p:nvSpPr>
        <p:spPr>
          <a:xfrm>
            <a:off x="2680350" y="312475"/>
            <a:ext cx="683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TRABAJOS A FUTURO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05" name="Google Shape;505;ge1d6f41f6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1314425"/>
            <a:ext cx="8390175" cy="13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e1d6f41f60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0" y="1464625"/>
            <a:ext cx="2124075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e1d6f41f60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50" y="2816600"/>
            <a:ext cx="4154350" cy="30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e1d6f41f60_0_41"/>
          <p:cNvPicPr preferRelativeResize="0"/>
          <p:nvPr/>
        </p:nvPicPr>
        <p:blipFill rotWithShape="1">
          <a:blip r:embed="rId6">
            <a:alphaModFix/>
          </a:blip>
          <a:srcRect b="2614" l="3704" r="2976" t="3338"/>
          <a:stretch/>
        </p:blipFill>
        <p:spPr>
          <a:xfrm>
            <a:off x="7343200" y="2816600"/>
            <a:ext cx="4154350" cy="30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Black"/>
              <a:buNone/>
            </a:pPr>
            <a:r>
              <a:rPr lang="es-PE"/>
              <a:t>Sistema inteligente basado en Deep Learning para el proceso de clasificación de residuos</a:t>
            </a:r>
            <a:endParaRPr/>
          </a:p>
        </p:txBody>
      </p:sp>
      <p:sp>
        <p:nvSpPr>
          <p:cNvPr id="107" name="Google Shape;107;p5"/>
          <p:cNvSpPr txBox="1"/>
          <p:nvPr/>
        </p:nvSpPr>
        <p:spPr>
          <a:xfrm>
            <a:off x="4619836" y="1196752"/>
            <a:ext cx="295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Tema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7225542" y="1710679"/>
            <a:ext cx="3275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</a:t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4193700" y="531500"/>
            <a:ext cx="380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RESUMEN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076" y="1775926"/>
            <a:ext cx="3622800" cy="241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700" y="4013263"/>
            <a:ext cx="3456600" cy="19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825" y="1834125"/>
            <a:ext cx="3456600" cy="230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700" y="4573004"/>
            <a:ext cx="1522525" cy="15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3875" y="531500"/>
            <a:ext cx="1522525" cy="15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4298350" y="230050"/>
            <a:ext cx="380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PROBLEMA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24" name="Google Shape;124;p6"/>
          <p:cNvGrpSpPr/>
          <p:nvPr/>
        </p:nvGrpSpPr>
        <p:grpSpPr>
          <a:xfrm>
            <a:off x="2233078" y="2436709"/>
            <a:ext cx="7901324" cy="1260965"/>
            <a:chOff x="1804416" y="2660904"/>
            <a:chExt cx="8546592" cy="1374648"/>
          </a:xfrm>
        </p:grpSpPr>
        <p:pic>
          <p:nvPicPr>
            <p:cNvPr id="125" name="Google Shape;12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4416" y="2660904"/>
              <a:ext cx="8546592" cy="1374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60448" y="2709672"/>
              <a:ext cx="8095488" cy="1322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6"/>
          <p:cNvSpPr txBox="1"/>
          <p:nvPr/>
        </p:nvSpPr>
        <p:spPr>
          <a:xfrm>
            <a:off x="2257566" y="2461289"/>
            <a:ext cx="7802400" cy="10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394970" marR="387985" rtl="0" algn="ctr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Deficiente proceso </a:t>
            </a:r>
            <a:r>
              <a:rPr b="1" lang="es-PE" sz="1800">
                <a:solidFill>
                  <a:srgbClr val="FFFFFF"/>
                </a:solidFill>
              </a:rPr>
              <a:t>en</a:t>
            </a:r>
            <a:r>
              <a:rPr b="1" lang="es-P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PE" sz="1800">
                <a:solidFill>
                  <a:srgbClr val="FFFFFF"/>
                </a:solidFill>
              </a:rPr>
              <a:t>clasificación de residuos </a:t>
            </a:r>
            <a:r>
              <a:rPr b="1" lang="es-PE" sz="1800">
                <a:solidFill>
                  <a:schemeClr val="dk1"/>
                </a:solidFill>
              </a:rPr>
              <a:t>(papel, plástico, metal, cartón, vidrio y orgánico)</a:t>
            </a:r>
            <a:r>
              <a:rPr b="1" lang="es-PE" sz="1800">
                <a:solidFill>
                  <a:srgbClr val="FFFFFF"/>
                </a:solidFill>
              </a:rPr>
              <a:t> en plantas de reciclaje.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2703125" y="863075"/>
            <a:ext cx="2164200" cy="97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900">
            <a:noAutofit/>
          </a:bodyPr>
          <a:lstStyle/>
          <a:p>
            <a:pPr indent="0" lvl="0" marL="0" marR="222250" rtl="0" algn="ctr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Inexistente automatización en el proceso de clasificación de residuos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5170863" y="985938"/>
            <a:ext cx="2298900" cy="804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6825">
            <a:spAutoFit/>
          </a:bodyPr>
          <a:lstStyle/>
          <a:p>
            <a:pPr indent="0" lvl="0" marL="0" marR="2222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Hogares no capacitados en buenas </a:t>
            </a:r>
            <a:r>
              <a:rPr lang="es-PE">
                <a:solidFill>
                  <a:schemeClr val="dk2"/>
                </a:solidFill>
              </a:rPr>
              <a:t>prácticas</a:t>
            </a:r>
            <a:r>
              <a:rPr lang="es-PE">
                <a:solidFill>
                  <a:schemeClr val="dk2"/>
                </a:solidFill>
              </a:rPr>
              <a:t> de </a:t>
            </a:r>
            <a:r>
              <a:rPr lang="es-PE">
                <a:solidFill>
                  <a:schemeClr val="dk2"/>
                </a:solidFill>
              </a:rPr>
              <a:t>clasificación</a:t>
            </a:r>
            <a:r>
              <a:rPr lang="es-PE">
                <a:solidFill>
                  <a:schemeClr val="dk2"/>
                </a:solidFill>
              </a:rPr>
              <a:t> de basura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7556147" y="1005468"/>
            <a:ext cx="2130314" cy="819016"/>
            <a:chOff x="7562088" y="1027175"/>
            <a:chExt cx="2304288" cy="1381839"/>
          </a:xfrm>
        </p:grpSpPr>
        <p:pic>
          <p:nvPicPr>
            <p:cNvPr id="131" name="Google Shape;13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62088" y="1027175"/>
              <a:ext cx="2304288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20000" y="1240535"/>
              <a:ext cx="2221992" cy="697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6"/>
            <p:cNvSpPr/>
            <p:nvPr/>
          </p:nvSpPr>
          <p:spPr>
            <a:xfrm>
              <a:off x="7593136" y="1058267"/>
              <a:ext cx="2188845" cy="1350747"/>
            </a:xfrm>
            <a:custGeom>
              <a:rect b="b" l="l" r="r" t="t"/>
              <a:pathLst>
                <a:path extrusionOk="0" h="951230" w="2188845">
                  <a:moveTo>
                    <a:pt x="2188395" y="0"/>
                  </a:moveTo>
                  <a:lnTo>
                    <a:pt x="0" y="0"/>
                  </a:lnTo>
                  <a:lnTo>
                    <a:pt x="0" y="950786"/>
                  </a:lnTo>
                  <a:lnTo>
                    <a:pt x="2188395" y="950786"/>
                  </a:lnTo>
                  <a:lnTo>
                    <a:pt x="2188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6"/>
          <p:cNvSpPr txBox="1"/>
          <p:nvPr/>
        </p:nvSpPr>
        <p:spPr>
          <a:xfrm>
            <a:off x="7556075" y="1033888"/>
            <a:ext cx="2054400" cy="817500"/>
          </a:xfrm>
          <a:prstGeom prst="rect">
            <a:avLst/>
          </a:prstGeom>
          <a:noFill/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15875" lvl="0" marL="158750" marR="151130" rtl="0" algn="ctr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7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Población genera cada vez más residuos.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759666" y="5028548"/>
            <a:ext cx="1992238" cy="818970"/>
            <a:chOff x="1292352" y="5486400"/>
            <a:chExt cx="2154936" cy="1237488"/>
          </a:xfrm>
        </p:grpSpPr>
        <p:pic>
          <p:nvPicPr>
            <p:cNvPr id="136" name="Google Shape;136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92352" y="5486400"/>
              <a:ext cx="215493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47216" y="5678423"/>
              <a:ext cx="2093976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6"/>
          <p:cNvSpPr txBox="1"/>
          <p:nvPr/>
        </p:nvSpPr>
        <p:spPr>
          <a:xfrm>
            <a:off x="1679250" y="5056700"/>
            <a:ext cx="1992300" cy="752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14859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Mayor exposición </a:t>
            </a: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 personal clasificador </a:t>
            </a: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enfermedades</a:t>
            </a: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37736" y="5028512"/>
            <a:ext cx="1992096" cy="818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4167596" y="5056706"/>
            <a:ext cx="1882500" cy="6387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21717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Aumento de carga  laboral para </a:t>
            </a:r>
            <a:r>
              <a:rPr lang="es-PE">
                <a:solidFill>
                  <a:schemeClr val="dk2"/>
                </a:solidFill>
              </a:rPr>
              <a:t>personal clasificador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8897292" y="5028665"/>
            <a:ext cx="1989419" cy="978606"/>
            <a:chOff x="9012935" y="5486400"/>
            <a:chExt cx="2151886" cy="1237488"/>
          </a:xfrm>
        </p:grpSpPr>
        <p:pic>
          <p:nvPicPr>
            <p:cNvPr id="142" name="Google Shape;142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012935" y="5486400"/>
              <a:ext cx="215188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107423" y="5571743"/>
              <a:ext cx="2011678" cy="1115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6"/>
          <p:cNvSpPr txBox="1"/>
          <p:nvPr/>
        </p:nvSpPr>
        <p:spPr>
          <a:xfrm>
            <a:off x="8924842" y="5056706"/>
            <a:ext cx="1882500" cy="99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0" lvl="0" marL="196850" marR="189230" rtl="0" algn="ctr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Mayor tiempo en proceso de clasificación de residuos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1342636" y="3832176"/>
            <a:ext cx="2164129" cy="729811"/>
            <a:chOff x="841247" y="4181855"/>
            <a:chExt cx="2340864" cy="1030224"/>
          </a:xfrm>
        </p:grpSpPr>
        <p:pic>
          <p:nvPicPr>
            <p:cNvPr id="146" name="Google Shape;146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41247" y="4181855"/>
              <a:ext cx="2340864" cy="103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47927" y="4270247"/>
              <a:ext cx="2127504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6"/>
          <p:cNvSpPr txBox="1"/>
          <p:nvPr/>
        </p:nvSpPr>
        <p:spPr>
          <a:xfrm>
            <a:off x="1372224" y="3860182"/>
            <a:ext cx="2054400" cy="564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8425">
            <a:spAutoFit/>
          </a:bodyPr>
          <a:lstStyle/>
          <a:p>
            <a:pPr indent="0" lvl="0" marL="206375" marR="198755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Bajo porcentaje de basura reciclada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6"/>
          <p:cNvGrpSpPr/>
          <p:nvPr/>
        </p:nvGrpSpPr>
        <p:grpSpPr>
          <a:xfrm>
            <a:off x="6411988" y="5028536"/>
            <a:ext cx="1992238" cy="1135148"/>
            <a:chOff x="6324600" y="5486400"/>
            <a:chExt cx="2154936" cy="1237488"/>
          </a:xfrm>
        </p:grpSpPr>
        <p:pic>
          <p:nvPicPr>
            <p:cNvPr id="150" name="Google Shape;150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24600" y="5486400"/>
              <a:ext cx="215493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397752" y="5678423"/>
              <a:ext cx="2060448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6"/>
          <p:cNvSpPr txBox="1"/>
          <p:nvPr/>
        </p:nvSpPr>
        <p:spPr>
          <a:xfrm>
            <a:off x="6442156" y="5056706"/>
            <a:ext cx="1882500" cy="1002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172720" marR="16510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Mayor exposición a lesiones en el proceso manual de clasificación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6"/>
          <p:cNvGrpSpPr/>
          <p:nvPr/>
        </p:nvGrpSpPr>
        <p:grpSpPr>
          <a:xfrm>
            <a:off x="3426648" y="1838717"/>
            <a:ext cx="7632016" cy="3218488"/>
            <a:chOff x="3095460" y="2009000"/>
            <a:chExt cx="8255291" cy="3508654"/>
          </a:xfrm>
        </p:grpSpPr>
        <p:sp>
          <p:nvSpPr>
            <p:cNvPr id="154" name="Google Shape;154;p6"/>
            <p:cNvSpPr/>
            <p:nvPr/>
          </p:nvSpPr>
          <p:spPr>
            <a:xfrm>
              <a:off x="3095460" y="2009000"/>
              <a:ext cx="5948045" cy="3508375"/>
            </a:xfrm>
            <a:custGeom>
              <a:rect b="b" l="l" r="r" t="t"/>
              <a:pathLst>
                <a:path extrusionOk="0" h="3508375" w="5948045">
                  <a:moveTo>
                    <a:pt x="3180321" y="526440"/>
                  </a:moveTo>
                  <a:lnTo>
                    <a:pt x="3129521" y="526364"/>
                  </a:lnTo>
                  <a:lnTo>
                    <a:pt x="3130385" y="76"/>
                  </a:lnTo>
                  <a:lnTo>
                    <a:pt x="3079585" y="0"/>
                  </a:lnTo>
                  <a:lnTo>
                    <a:pt x="3078721" y="526275"/>
                  </a:lnTo>
                  <a:lnTo>
                    <a:pt x="3027921" y="526199"/>
                  </a:lnTo>
                  <a:lnTo>
                    <a:pt x="3103867" y="678713"/>
                  </a:lnTo>
                  <a:lnTo>
                    <a:pt x="3167608" y="551764"/>
                  </a:lnTo>
                  <a:lnTo>
                    <a:pt x="3180321" y="526440"/>
                  </a:lnTo>
                  <a:close/>
                </a:path>
                <a:path extrusionOk="0" h="3508375" w="5948045">
                  <a:moveTo>
                    <a:pt x="5947803" y="2660777"/>
                  </a:moveTo>
                  <a:lnTo>
                    <a:pt x="5897003" y="2635377"/>
                  </a:lnTo>
                  <a:lnTo>
                    <a:pt x="5795403" y="2584577"/>
                  </a:lnTo>
                  <a:lnTo>
                    <a:pt x="5795403" y="2635377"/>
                  </a:lnTo>
                  <a:lnTo>
                    <a:pt x="152400" y="2635377"/>
                  </a:lnTo>
                  <a:lnTo>
                    <a:pt x="152400" y="2584577"/>
                  </a:lnTo>
                  <a:lnTo>
                    <a:pt x="0" y="2660777"/>
                  </a:lnTo>
                  <a:lnTo>
                    <a:pt x="152400" y="2736977"/>
                  </a:lnTo>
                  <a:lnTo>
                    <a:pt x="152400" y="2686177"/>
                  </a:lnTo>
                  <a:lnTo>
                    <a:pt x="1794522" y="2686177"/>
                  </a:lnTo>
                  <a:lnTo>
                    <a:pt x="1794522" y="3355746"/>
                  </a:lnTo>
                  <a:lnTo>
                    <a:pt x="1743722" y="3355746"/>
                  </a:lnTo>
                  <a:lnTo>
                    <a:pt x="1819922" y="3508146"/>
                  </a:lnTo>
                  <a:lnTo>
                    <a:pt x="1883422" y="3381146"/>
                  </a:lnTo>
                  <a:lnTo>
                    <a:pt x="1896122" y="3355746"/>
                  </a:lnTo>
                  <a:lnTo>
                    <a:pt x="1845322" y="3355746"/>
                  </a:lnTo>
                  <a:lnTo>
                    <a:pt x="1845322" y="2686177"/>
                  </a:lnTo>
                  <a:lnTo>
                    <a:pt x="4254995" y="2686177"/>
                  </a:lnTo>
                  <a:lnTo>
                    <a:pt x="4254995" y="3355746"/>
                  </a:lnTo>
                  <a:lnTo>
                    <a:pt x="4204195" y="3355746"/>
                  </a:lnTo>
                  <a:lnTo>
                    <a:pt x="4280395" y="3508146"/>
                  </a:lnTo>
                  <a:lnTo>
                    <a:pt x="4343895" y="3381146"/>
                  </a:lnTo>
                  <a:lnTo>
                    <a:pt x="4356595" y="3355746"/>
                  </a:lnTo>
                  <a:lnTo>
                    <a:pt x="4305795" y="3355746"/>
                  </a:lnTo>
                  <a:lnTo>
                    <a:pt x="4305795" y="2686177"/>
                  </a:lnTo>
                  <a:lnTo>
                    <a:pt x="5795403" y="2686177"/>
                  </a:lnTo>
                  <a:lnTo>
                    <a:pt x="5795403" y="2736977"/>
                  </a:lnTo>
                  <a:lnTo>
                    <a:pt x="5947803" y="2660777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197973" y="3957220"/>
              <a:ext cx="0" cy="713104"/>
            </a:xfrm>
            <a:custGeom>
              <a:rect b="b" l="l" r="r" t="t"/>
              <a:pathLst>
                <a:path extrusionOk="0" h="713104" w="120000">
                  <a:moveTo>
                    <a:pt x="0" y="0"/>
                  </a:moveTo>
                  <a:lnTo>
                    <a:pt x="0" y="712546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60547" y="4650244"/>
              <a:ext cx="5683250" cy="867410"/>
            </a:xfrm>
            <a:custGeom>
              <a:rect b="b" l="l" r="r" t="t"/>
              <a:pathLst>
                <a:path extrusionOk="0" h="867410" w="5683250">
                  <a:moveTo>
                    <a:pt x="860412" y="37439"/>
                  </a:moveTo>
                  <a:lnTo>
                    <a:pt x="824382" y="1625"/>
                  </a:lnTo>
                  <a:lnTo>
                    <a:pt x="89433" y="740905"/>
                  </a:lnTo>
                  <a:lnTo>
                    <a:pt x="53403" y="705091"/>
                  </a:lnTo>
                  <a:lnTo>
                    <a:pt x="0" y="866902"/>
                  </a:lnTo>
                  <a:lnTo>
                    <a:pt x="161480" y="812533"/>
                  </a:lnTo>
                  <a:lnTo>
                    <a:pt x="143573" y="794740"/>
                  </a:lnTo>
                  <a:lnTo>
                    <a:pt x="125463" y="776719"/>
                  </a:lnTo>
                  <a:lnTo>
                    <a:pt x="860412" y="37439"/>
                  </a:lnTo>
                  <a:close/>
                </a:path>
                <a:path extrusionOk="0" h="867410" w="5683250">
                  <a:moveTo>
                    <a:pt x="5682716" y="866902"/>
                  </a:moveTo>
                  <a:lnTo>
                    <a:pt x="5655665" y="805180"/>
                  </a:lnTo>
                  <a:lnTo>
                    <a:pt x="5614314" y="710844"/>
                  </a:lnTo>
                  <a:lnTo>
                    <a:pt x="5581815" y="749884"/>
                  </a:lnTo>
                  <a:lnTo>
                    <a:pt x="4680750" y="0"/>
                  </a:lnTo>
                  <a:lnTo>
                    <a:pt x="4648251" y="39052"/>
                  </a:lnTo>
                  <a:lnTo>
                    <a:pt x="5549328" y="788936"/>
                  </a:lnTo>
                  <a:lnTo>
                    <a:pt x="5516829" y="827976"/>
                  </a:lnTo>
                  <a:lnTo>
                    <a:pt x="5682716" y="86690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876275" y="2272682"/>
              <a:ext cx="4579620" cy="0"/>
            </a:xfrm>
            <a:custGeom>
              <a:rect b="b" l="l" r="r" t="t"/>
              <a:pathLst>
                <a:path extrusionOk="0" h="120000" w="4579620">
                  <a:moveTo>
                    <a:pt x="457920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897176" y="2009030"/>
              <a:ext cx="0" cy="264160"/>
            </a:xfrm>
            <a:custGeom>
              <a:rect b="b" l="l" r="r" t="t"/>
              <a:pathLst>
                <a:path extrusionOk="0" h="264160" w="120000">
                  <a:moveTo>
                    <a:pt x="0" y="0"/>
                  </a:moveTo>
                  <a:lnTo>
                    <a:pt x="0" y="263652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431950" y="2009030"/>
              <a:ext cx="0" cy="264160"/>
            </a:xfrm>
            <a:custGeom>
              <a:rect b="b" l="l" r="r" t="t"/>
              <a:pathLst>
                <a:path extrusionOk="0" h="264160" w="120000">
                  <a:moveTo>
                    <a:pt x="0" y="0"/>
                  </a:moveTo>
                  <a:lnTo>
                    <a:pt x="0" y="263652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0" name="Google Shape;160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012925" y="4184901"/>
              <a:ext cx="2337826" cy="86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113525" y="4273299"/>
              <a:ext cx="2185400" cy="77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6"/>
          <p:cNvSpPr txBox="1"/>
          <p:nvPr/>
        </p:nvSpPr>
        <p:spPr>
          <a:xfrm>
            <a:off x="8924842" y="3862539"/>
            <a:ext cx="2054400" cy="777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9050">
            <a:spAutoFit/>
          </a:bodyPr>
          <a:lstStyle/>
          <a:p>
            <a:pPr indent="0" lvl="0" marL="202565" marR="194945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Menor impacto positivo al medio ambiente.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/>
        </p:nvSpPr>
        <p:spPr>
          <a:xfrm>
            <a:off x="4632037" y="319175"/>
            <a:ext cx="319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OBJETIVO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68" name="Google Shape;168;p7"/>
          <p:cNvGrpSpPr/>
          <p:nvPr/>
        </p:nvGrpSpPr>
        <p:grpSpPr>
          <a:xfrm>
            <a:off x="2242923" y="974478"/>
            <a:ext cx="2729344" cy="983803"/>
            <a:chOff x="2581655" y="1027175"/>
            <a:chExt cx="2334768" cy="1066800"/>
          </a:xfrm>
        </p:grpSpPr>
        <p:pic>
          <p:nvPicPr>
            <p:cNvPr id="169" name="Google Shape;16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1655" y="1027175"/>
              <a:ext cx="2307336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2991" y="1240535"/>
              <a:ext cx="2313432" cy="697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7"/>
            <p:cNvSpPr/>
            <p:nvPr/>
          </p:nvSpPr>
          <p:spPr>
            <a:xfrm>
              <a:off x="2614423" y="1058243"/>
              <a:ext cx="2188845" cy="951230"/>
            </a:xfrm>
            <a:custGeom>
              <a:rect b="b" l="l" r="r" t="t"/>
              <a:pathLst>
                <a:path extrusionOk="0" h="951230" w="2188845">
                  <a:moveTo>
                    <a:pt x="2188395" y="0"/>
                  </a:moveTo>
                  <a:lnTo>
                    <a:pt x="0" y="0"/>
                  </a:lnTo>
                  <a:lnTo>
                    <a:pt x="0" y="950786"/>
                  </a:lnTo>
                  <a:lnTo>
                    <a:pt x="2188395" y="950786"/>
                  </a:lnTo>
                  <a:lnTo>
                    <a:pt x="2188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/>
          <p:nvPr/>
        </p:nvSpPr>
        <p:spPr>
          <a:xfrm>
            <a:off x="2242875" y="939200"/>
            <a:ext cx="2657400" cy="923700"/>
          </a:xfrm>
          <a:prstGeom prst="rect">
            <a:avLst/>
          </a:prstGeom>
          <a:noFill/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1920" marR="114300" rtl="0" algn="ctr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Entrenar un algoritmo de clasificación basado en Deep Learning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7"/>
          <p:cNvGrpSpPr/>
          <p:nvPr/>
        </p:nvGrpSpPr>
        <p:grpSpPr>
          <a:xfrm>
            <a:off x="5120690" y="974482"/>
            <a:ext cx="2167684" cy="983803"/>
            <a:chOff x="5074920" y="1027175"/>
            <a:chExt cx="2313430" cy="1066800"/>
          </a:xfrm>
        </p:grpSpPr>
        <p:pic>
          <p:nvPicPr>
            <p:cNvPr id="174" name="Google Shape;17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74920" y="1027175"/>
              <a:ext cx="2304286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14544" y="1133855"/>
              <a:ext cx="2273806" cy="90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7"/>
            <p:cNvSpPr/>
            <p:nvPr/>
          </p:nvSpPr>
          <p:spPr>
            <a:xfrm>
              <a:off x="5106256" y="1058243"/>
              <a:ext cx="2188845" cy="951230"/>
            </a:xfrm>
            <a:custGeom>
              <a:rect b="b" l="l" r="r" t="t"/>
              <a:pathLst>
                <a:path extrusionOk="0" h="951230" w="2188845">
                  <a:moveTo>
                    <a:pt x="2188395" y="0"/>
                  </a:moveTo>
                  <a:lnTo>
                    <a:pt x="0" y="0"/>
                  </a:lnTo>
                  <a:lnTo>
                    <a:pt x="0" y="950786"/>
                  </a:lnTo>
                  <a:lnTo>
                    <a:pt x="2188395" y="950786"/>
                  </a:lnTo>
                  <a:lnTo>
                    <a:pt x="2188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7"/>
          <p:cNvSpPr txBox="1"/>
          <p:nvPr/>
        </p:nvSpPr>
        <p:spPr>
          <a:xfrm>
            <a:off x="5150177" y="1003107"/>
            <a:ext cx="2051100" cy="795900"/>
          </a:xfrm>
          <a:prstGeom prst="rect">
            <a:avLst/>
          </a:prstGeom>
          <a:noFill/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6825">
            <a:spAutoFit/>
          </a:bodyPr>
          <a:lstStyle/>
          <a:p>
            <a:pPr indent="0" lvl="0" marL="141605" marR="133985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Realizar </a:t>
            </a:r>
            <a:r>
              <a:rPr lang="es-PE"/>
              <a:t>sugerencias</a:t>
            </a:r>
            <a:r>
              <a:rPr lang="es-PE"/>
              <a:t> para proyectos futuros utilizando el modelo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7"/>
          <p:cNvGrpSpPr/>
          <p:nvPr/>
        </p:nvGrpSpPr>
        <p:grpSpPr>
          <a:xfrm>
            <a:off x="7451166" y="974482"/>
            <a:ext cx="2170542" cy="983803"/>
            <a:chOff x="7562088" y="1027175"/>
            <a:chExt cx="2316480" cy="1066800"/>
          </a:xfrm>
        </p:grpSpPr>
        <p:pic>
          <p:nvPicPr>
            <p:cNvPr id="179" name="Google Shape;17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62088" y="1027175"/>
              <a:ext cx="2304288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98664" y="1240535"/>
              <a:ext cx="2279904" cy="697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7"/>
            <p:cNvSpPr/>
            <p:nvPr/>
          </p:nvSpPr>
          <p:spPr>
            <a:xfrm>
              <a:off x="7593126" y="1058243"/>
              <a:ext cx="2188845" cy="951230"/>
            </a:xfrm>
            <a:custGeom>
              <a:rect b="b" l="l" r="r" t="t"/>
              <a:pathLst>
                <a:path extrusionOk="0" h="951230" w="2188845">
                  <a:moveTo>
                    <a:pt x="2188395" y="0"/>
                  </a:moveTo>
                  <a:lnTo>
                    <a:pt x="0" y="0"/>
                  </a:lnTo>
                  <a:lnTo>
                    <a:pt x="0" y="950786"/>
                  </a:lnTo>
                  <a:lnTo>
                    <a:pt x="2188395" y="950786"/>
                  </a:lnTo>
                  <a:lnTo>
                    <a:pt x="2188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7"/>
          <p:cNvSpPr txBox="1"/>
          <p:nvPr/>
        </p:nvSpPr>
        <p:spPr>
          <a:xfrm>
            <a:off x="7480425" y="1003098"/>
            <a:ext cx="2051100" cy="923700"/>
          </a:xfrm>
          <a:prstGeom prst="rect">
            <a:avLst/>
          </a:prstGeom>
          <a:noFill/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30175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Evaluar y comparar los algoritmos de Deep Learning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1576423" y="5086779"/>
            <a:ext cx="2036311" cy="1141211"/>
            <a:chOff x="1292352" y="5486400"/>
            <a:chExt cx="2173224" cy="1237488"/>
          </a:xfrm>
        </p:grpSpPr>
        <p:pic>
          <p:nvPicPr>
            <p:cNvPr id="184" name="Google Shape;184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92352" y="5486400"/>
              <a:ext cx="215493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22832" y="5678423"/>
              <a:ext cx="2142744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7"/>
          <p:cNvSpPr txBox="1"/>
          <p:nvPr/>
        </p:nvSpPr>
        <p:spPr>
          <a:xfrm>
            <a:off x="1606224" y="5114975"/>
            <a:ext cx="2053500" cy="125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4859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Minimizar exposición del personal clasificador a enfermedades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3986867" y="5086779"/>
            <a:ext cx="2053447" cy="1141211"/>
            <a:chOff x="3864864" y="5486400"/>
            <a:chExt cx="2191512" cy="1237488"/>
          </a:xfrm>
        </p:grpSpPr>
        <p:pic>
          <p:nvPicPr>
            <p:cNvPr id="188" name="Google Shape;188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64864" y="5486400"/>
              <a:ext cx="215493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877056" y="5678423"/>
              <a:ext cx="2179320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7"/>
          <p:cNvSpPr txBox="1"/>
          <p:nvPr/>
        </p:nvSpPr>
        <p:spPr>
          <a:xfrm>
            <a:off x="4017240" y="5114983"/>
            <a:ext cx="1908000" cy="892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1717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Disminuir carga  laboral para personal clasificador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7"/>
          <p:cNvGrpSpPr/>
          <p:nvPr/>
        </p:nvGrpSpPr>
        <p:grpSpPr>
          <a:xfrm>
            <a:off x="8810610" y="5086779"/>
            <a:ext cx="2053447" cy="1141211"/>
            <a:chOff x="9012935" y="5486400"/>
            <a:chExt cx="2191512" cy="1237488"/>
          </a:xfrm>
        </p:grpSpPr>
        <p:pic>
          <p:nvPicPr>
            <p:cNvPr id="192" name="Google Shape;192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012935" y="5486400"/>
              <a:ext cx="215188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22079" y="5571743"/>
              <a:ext cx="2182368" cy="1115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7"/>
          <p:cNvSpPr txBox="1"/>
          <p:nvPr/>
        </p:nvSpPr>
        <p:spPr>
          <a:xfrm>
            <a:off x="8839254" y="5114983"/>
            <a:ext cx="1908000" cy="99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0" lvl="0" marL="196850" marR="189230" rtl="0" algn="ctr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Minimizar </a:t>
            </a:r>
            <a:r>
              <a:rPr lang="es-PE">
                <a:solidFill>
                  <a:schemeClr val="dk2"/>
                </a:solidFill>
              </a:rPr>
              <a:t>tiempo en proceso de clasificación de residuos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7"/>
          <p:cNvGrpSpPr/>
          <p:nvPr/>
        </p:nvGrpSpPr>
        <p:grpSpPr>
          <a:xfrm>
            <a:off x="1153738" y="3883728"/>
            <a:ext cx="2207669" cy="950073"/>
            <a:chOff x="841247" y="4181855"/>
            <a:chExt cx="2356104" cy="1030224"/>
          </a:xfrm>
        </p:grpSpPr>
        <p:pic>
          <p:nvPicPr>
            <p:cNvPr id="196" name="Google Shape;196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41247" y="4181855"/>
              <a:ext cx="2340864" cy="103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74775" y="4376927"/>
              <a:ext cx="2322576" cy="6979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7"/>
          <p:cNvSpPr txBox="1"/>
          <p:nvPr/>
        </p:nvSpPr>
        <p:spPr>
          <a:xfrm>
            <a:off x="1183809" y="3912095"/>
            <a:ext cx="2082300" cy="9045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1754" lvl="0" marL="206375" marR="127635" rtl="0" algn="ctr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Aumentar el porcentaje de basura reciclada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7"/>
          <p:cNvGrpSpPr/>
          <p:nvPr/>
        </p:nvGrpSpPr>
        <p:grpSpPr>
          <a:xfrm>
            <a:off x="6291640" y="5086779"/>
            <a:ext cx="2059157" cy="1141211"/>
            <a:chOff x="6324600" y="5486400"/>
            <a:chExt cx="2197606" cy="1237488"/>
          </a:xfrm>
        </p:grpSpPr>
        <p:pic>
          <p:nvPicPr>
            <p:cNvPr id="200" name="Google Shape;200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324600" y="5486400"/>
              <a:ext cx="2154936" cy="123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33744" y="5678423"/>
              <a:ext cx="2188462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7"/>
          <p:cNvSpPr txBox="1"/>
          <p:nvPr/>
        </p:nvSpPr>
        <p:spPr>
          <a:xfrm>
            <a:off x="6322767" y="5114983"/>
            <a:ext cx="1908000" cy="15072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2720" marR="165100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Minimizar exposición de lesiones en el proceso manual de clasificación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7"/>
          <p:cNvGrpSpPr/>
          <p:nvPr/>
        </p:nvGrpSpPr>
        <p:grpSpPr>
          <a:xfrm>
            <a:off x="3265936" y="1879910"/>
            <a:ext cx="7772336" cy="3235692"/>
            <a:chOff x="3095460" y="2008988"/>
            <a:chExt cx="8294916" cy="3508666"/>
          </a:xfrm>
        </p:grpSpPr>
        <p:sp>
          <p:nvSpPr>
            <p:cNvPr id="204" name="Google Shape;204;p7"/>
            <p:cNvSpPr/>
            <p:nvPr/>
          </p:nvSpPr>
          <p:spPr>
            <a:xfrm>
              <a:off x="6123384" y="2008988"/>
              <a:ext cx="152400" cy="678814"/>
            </a:xfrm>
            <a:custGeom>
              <a:rect b="b" l="l" r="r" t="t"/>
              <a:pathLst>
                <a:path extrusionOk="0" h="678814" w="152400">
                  <a:moveTo>
                    <a:pt x="0" y="526199"/>
                  </a:moveTo>
                  <a:lnTo>
                    <a:pt x="75948" y="678724"/>
                  </a:lnTo>
                  <a:lnTo>
                    <a:pt x="139689" y="551766"/>
                  </a:lnTo>
                  <a:lnTo>
                    <a:pt x="101558" y="551766"/>
                  </a:lnTo>
                  <a:lnTo>
                    <a:pt x="50758" y="551682"/>
                  </a:lnTo>
                  <a:lnTo>
                    <a:pt x="50800" y="526282"/>
                  </a:lnTo>
                  <a:lnTo>
                    <a:pt x="0" y="526199"/>
                  </a:lnTo>
                  <a:close/>
                </a:path>
                <a:path extrusionOk="0" h="678814" w="152400">
                  <a:moveTo>
                    <a:pt x="50800" y="526282"/>
                  </a:moveTo>
                  <a:lnTo>
                    <a:pt x="50758" y="551682"/>
                  </a:lnTo>
                  <a:lnTo>
                    <a:pt x="101558" y="551766"/>
                  </a:lnTo>
                  <a:lnTo>
                    <a:pt x="101600" y="526366"/>
                  </a:lnTo>
                  <a:lnTo>
                    <a:pt x="50800" y="526282"/>
                  </a:lnTo>
                  <a:close/>
                </a:path>
                <a:path extrusionOk="0" h="678814" w="152400">
                  <a:moveTo>
                    <a:pt x="101600" y="526366"/>
                  </a:moveTo>
                  <a:lnTo>
                    <a:pt x="101558" y="551766"/>
                  </a:lnTo>
                  <a:lnTo>
                    <a:pt x="139689" y="551766"/>
                  </a:lnTo>
                  <a:lnTo>
                    <a:pt x="152400" y="526450"/>
                  </a:lnTo>
                  <a:lnTo>
                    <a:pt x="101600" y="526366"/>
                  </a:lnTo>
                  <a:close/>
                </a:path>
                <a:path extrusionOk="0" h="678814" w="152400">
                  <a:moveTo>
                    <a:pt x="51668" y="0"/>
                  </a:moveTo>
                  <a:lnTo>
                    <a:pt x="50800" y="526282"/>
                  </a:lnTo>
                  <a:lnTo>
                    <a:pt x="101600" y="526366"/>
                  </a:lnTo>
                  <a:lnTo>
                    <a:pt x="102468" y="83"/>
                  </a:lnTo>
                  <a:lnTo>
                    <a:pt x="5166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3876275" y="2272682"/>
              <a:ext cx="4579620" cy="0"/>
            </a:xfrm>
            <a:custGeom>
              <a:rect b="b" l="l" r="r" t="t"/>
              <a:pathLst>
                <a:path extrusionOk="0" h="120000" w="4579620">
                  <a:moveTo>
                    <a:pt x="457920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3897176" y="2009030"/>
              <a:ext cx="0" cy="264160"/>
            </a:xfrm>
            <a:custGeom>
              <a:rect b="b" l="l" r="r" t="t"/>
              <a:pathLst>
                <a:path extrusionOk="0" h="264160" w="120000">
                  <a:moveTo>
                    <a:pt x="0" y="0"/>
                  </a:moveTo>
                  <a:lnTo>
                    <a:pt x="0" y="263652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431950" y="2009030"/>
              <a:ext cx="0" cy="264160"/>
            </a:xfrm>
            <a:custGeom>
              <a:rect b="b" l="l" r="r" t="t"/>
              <a:pathLst>
                <a:path extrusionOk="0" h="264160" w="120000">
                  <a:moveTo>
                    <a:pt x="0" y="0"/>
                  </a:moveTo>
                  <a:lnTo>
                    <a:pt x="0" y="263652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3095460" y="4593577"/>
              <a:ext cx="5948045" cy="923925"/>
            </a:xfrm>
            <a:custGeom>
              <a:rect b="b" l="l" r="r" t="t"/>
              <a:pathLst>
                <a:path extrusionOk="0" h="923925" w="5948045">
                  <a:moveTo>
                    <a:pt x="5947803" y="76200"/>
                  </a:moveTo>
                  <a:lnTo>
                    <a:pt x="5897003" y="50800"/>
                  </a:lnTo>
                  <a:lnTo>
                    <a:pt x="5795403" y="0"/>
                  </a:lnTo>
                  <a:lnTo>
                    <a:pt x="5795403" y="50800"/>
                  </a:lnTo>
                  <a:lnTo>
                    <a:pt x="152400" y="50800"/>
                  </a:lnTo>
                  <a:lnTo>
                    <a:pt x="152400" y="0"/>
                  </a:ln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794522" y="101600"/>
                  </a:lnTo>
                  <a:lnTo>
                    <a:pt x="1794522" y="771169"/>
                  </a:lnTo>
                  <a:lnTo>
                    <a:pt x="1743722" y="771169"/>
                  </a:lnTo>
                  <a:lnTo>
                    <a:pt x="1819922" y="923569"/>
                  </a:lnTo>
                  <a:lnTo>
                    <a:pt x="1883422" y="796569"/>
                  </a:lnTo>
                  <a:lnTo>
                    <a:pt x="1896122" y="771169"/>
                  </a:lnTo>
                  <a:lnTo>
                    <a:pt x="1845322" y="771169"/>
                  </a:lnTo>
                  <a:lnTo>
                    <a:pt x="1845322" y="101600"/>
                  </a:lnTo>
                  <a:lnTo>
                    <a:pt x="4254995" y="101600"/>
                  </a:lnTo>
                  <a:lnTo>
                    <a:pt x="4254995" y="771169"/>
                  </a:lnTo>
                  <a:lnTo>
                    <a:pt x="4204195" y="771169"/>
                  </a:lnTo>
                  <a:lnTo>
                    <a:pt x="4280395" y="923569"/>
                  </a:lnTo>
                  <a:lnTo>
                    <a:pt x="4343895" y="796569"/>
                  </a:lnTo>
                  <a:lnTo>
                    <a:pt x="4356595" y="771169"/>
                  </a:lnTo>
                  <a:lnTo>
                    <a:pt x="4305795" y="771169"/>
                  </a:lnTo>
                  <a:lnTo>
                    <a:pt x="4305795" y="101600"/>
                  </a:lnTo>
                  <a:lnTo>
                    <a:pt x="5795403" y="101600"/>
                  </a:lnTo>
                  <a:lnTo>
                    <a:pt x="5795403" y="152400"/>
                  </a:lnTo>
                  <a:lnTo>
                    <a:pt x="5947803" y="7620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6197973" y="3957221"/>
              <a:ext cx="0" cy="713104"/>
            </a:xfrm>
            <a:custGeom>
              <a:rect b="b" l="l" r="r" t="t"/>
              <a:pathLst>
                <a:path extrusionOk="0" h="713104" w="120000">
                  <a:moveTo>
                    <a:pt x="0" y="0"/>
                  </a:moveTo>
                  <a:lnTo>
                    <a:pt x="0" y="712546"/>
                  </a:lnTo>
                </a:path>
              </a:pathLst>
            </a:custGeom>
            <a:noFill/>
            <a:ln cap="flat" cmpd="sng" w="50800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360547" y="4650244"/>
              <a:ext cx="5683250" cy="867410"/>
            </a:xfrm>
            <a:custGeom>
              <a:rect b="b" l="l" r="r" t="t"/>
              <a:pathLst>
                <a:path extrusionOk="0" h="867410" w="5683250">
                  <a:moveTo>
                    <a:pt x="860412" y="37439"/>
                  </a:moveTo>
                  <a:lnTo>
                    <a:pt x="824382" y="1625"/>
                  </a:lnTo>
                  <a:lnTo>
                    <a:pt x="89433" y="740905"/>
                  </a:lnTo>
                  <a:lnTo>
                    <a:pt x="53403" y="705091"/>
                  </a:lnTo>
                  <a:lnTo>
                    <a:pt x="0" y="866902"/>
                  </a:lnTo>
                  <a:lnTo>
                    <a:pt x="161480" y="812533"/>
                  </a:lnTo>
                  <a:lnTo>
                    <a:pt x="143573" y="794740"/>
                  </a:lnTo>
                  <a:lnTo>
                    <a:pt x="125463" y="776719"/>
                  </a:lnTo>
                  <a:lnTo>
                    <a:pt x="860412" y="37439"/>
                  </a:lnTo>
                  <a:close/>
                </a:path>
                <a:path extrusionOk="0" h="867410" w="5683250">
                  <a:moveTo>
                    <a:pt x="5682716" y="866902"/>
                  </a:moveTo>
                  <a:lnTo>
                    <a:pt x="5655665" y="805180"/>
                  </a:lnTo>
                  <a:lnTo>
                    <a:pt x="5614314" y="710844"/>
                  </a:lnTo>
                  <a:lnTo>
                    <a:pt x="5581815" y="749884"/>
                  </a:lnTo>
                  <a:lnTo>
                    <a:pt x="4680750" y="0"/>
                  </a:lnTo>
                  <a:lnTo>
                    <a:pt x="4648251" y="39052"/>
                  </a:lnTo>
                  <a:lnTo>
                    <a:pt x="5549328" y="788936"/>
                  </a:lnTo>
                  <a:lnTo>
                    <a:pt x="5516829" y="827976"/>
                  </a:lnTo>
                  <a:lnTo>
                    <a:pt x="5682716" y="86690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012936" y="4184904"/>
              <a:ext cx="2337816" cy="103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022080" y="4273296"/>
              <a:ext cx="2368296" cy="9022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7"/>
          <p:cNvSpPr txBox="1"/>
          <p:nvPr/>
        </p:nvSpPr>
        <p:spPr>
          <a:xfrm>
            <a:off x="8839254" y="3914464"/>
            <a:ext cx="2082300" cy="777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9050">
            <a:spAutoFit/>
          </a:bodyPr>
          <a:lstStyle/>
          <a:p>
            <a:pPr indent="0" lvl="0" marL="202565" marR="194945" rtl="0" algn="ctr">
              <a:lnSpc>
                <a:spcPct val="9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Aumentar </a:t>
            </a:r>
            <a:r>
              <a:rPr lang="es-PE">
                <a:solidFill>
                  <a:schemeClr val="dk2"/>
                </a:solidFill>
              </a:rPr>
              <a:t>impacto positivo al medio ambiente.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7"/>
          <p:cNvGrpSpPr/>
          <p:nvPr/>
        </p:nvGrpSpPr>
        <p:grpSpPr>
          <a:xfrm>
            <a:off x="2056227" y="2481106"/>
            <a:ext cx="8008157" cy="1267700"/>
            <a:chOff x="1804416" y="2660904"/>
            <a:chExt cx="8546592" cy="1374648"/>
          </a:xfrm>
        </p:grpSpPr>
        <p:pic>
          <p:nvPicPr>
            <p:cNvPr id="215" name="Google Shape;215;p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804416" y="2660904"/>
              <a:ext cx="8546592" cy="1374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956816" y="2709672"/>
              <a:ext cx="8305800" cy="1322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7"/>
          <p:cNvSpPr txBox="1"/>
          <p:nvPr/>
        </p:nvSpPr>
        <p:spPr>
          <a:xfrm>
            <a:off x="2081200" y="2505751"/>
            <a:ext cx="7908300" cy="135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290195" marR="283845" rtl="0" algn="ctr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Implementar un algoritmo </a:t>
            </a:r>
            <a:r>
              <a:rPr b="1" lang="es-PE" sz="1800">
                <a:solidFill>
                  <a:schemeClr val="dk1"/>
                </a:solidFill>
              </a:rPr>
              <a:t>utilizando redes neuronales convolucionales </a:t>
            </a:r>
            <a:r>
              <a:rPr b="1" lang="es-PE" sz="1800">
                <a:solidFill>
                  <a:srgbClr val="FFFFFF"/>
                </a:solidFill>
              </a:rPr>
              <a:t> para clasificación de residuos reciclables (papel, plástico, metal, </a:t>
            </a:r>
            <a:r>
              <a:rPr b="1" lang="es-PE" sz="1800">
                <a:solidFill>
                  <a:srgbClr val="FFFFFF"/>
                </a:solidFill>
              </a:rPr>
              <a:t>cartón</a:t>
            </a:r>
            <a:r>
              <a:rPr b="1" lang="es-PE" sz="1800">
                <a:solidFill>
                  <a:srgbClr val="FFFFFF"/>
                </a:solidFill>
              </a:rPr>
              <a:t>, vidrio y </a:t>
            </a:r>
            <a:r>
              <a:rPr b="1" lang="es-PE" sz="1800">
                <a:solidFill>
                  <a:srgbClr val="FFFFFF"/>
                </a:solidFill>
              </a:rPr>
              <a:t>orgánico</a:t>
            </a:r>
            <a:r>
              <a:rPr b="1" lang="es-PE" sz="1800">
                <a:solidFill>
                  <a:srgbClr val="FFFFFF"/>
                </a:solidFill>
              </a:rPr>
              <a:t>).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ge1d6f41f60_0_26"/>
          <p:cNvGrpSpPr/>
          <p:nvPr/>
        </p:nvGrpSpPr>
        <p:grpSpPr>
          <a:xfrm>
            <a:off x="128015" y="3041904"/>
            <a:ext cx="2889504" cy="2673096"/>
            <a:chOff x="128015" y="3041904"/>
            <a:chExt cx="2889504" cy="2673096"/>
          </a:xfrm>
        </p:grpSpPr>
        <p:pic>
          <p:nvPicPr>
            <p:cNvPr id="223" name="Google Shape;223;ge1d6f41f60_0_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015" y="3041904"/>
              <a:ext cx="2889504" cy="216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ge1d6f41f60_0_26"/>
            <p:cNvSpPr/>
            <p:nvPr/>
          </p:nvSpPr>
          <p:spPr>
            <a:xfrm>
              <a:off x="154903" y="3068226"/>
              <a:ext cx="2782570" cy="2059939"/>
            </a:xfrm>
            <a:custGeom>
              <a:rect b="b" l="l" r="r" t="t"/>
              <a:pathLst>
                <a:path extrusionOk="0" h="2059939" w="2782570">
                  <a:moveTo>
                    <a:pt x="2782471" y="0"/>
                  </a:moveTo>
                  <a:lnTo>
                    <a:pt x="0" y="0"/>
                  </a:lnTo>
                  <a:lnTo>
                    <a:pt x="0" y="2059656"/>
                  </a:lnTo>
                  <a:lnTo>
                    <a:pt x="2782471" y="2059656"/>
                  </a:lnTo>
                  <a:lnTo>
                    <a:pt x="2782471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ge1d6f41f60_0_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9768" y="5242559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e1d6f41f60_0_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0392" y="5233416"/>
              <a:ext cx="1371599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ge1d6f41f60_0_26"/>
            <p:cNvSpPr/>
            <p:nvPr/>
          </p:nvSpPr>
          <p:spPr>
            <a:xfrm>
              <a:off x="460198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4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3"/>
                  </a:lnTo>
                  <a:lnTo>
                    <a:pt x="2046934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1" y="241926"/>
                  </a:lnTo>
                  <a:lnTo>
                    <a:pt x="2095321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e1d6f41f60_0_26"/>
            <p:cNvSpPr/>
            <p:nvPr/>
          </p:nvSpPr>
          <p:spPr>
            <a:xfrm>
              <a:off x="460198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ge1d6f41f60_0_26"/>
          <p:cNvSpPr txBox="1"/>
          <p:nvPr/>
        </p:nvSpPr>
        <p:spPr>
          <a:xfrm>
            <a:off x="3428625" y="524925"/>
            <a:ext cx="5415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MARCO TEÓRICO</a:t>
            </a:r>
            <a:endParaRPr b="1" sz="4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30" name="Google Shape;230;ge1d6f41f60_0_26"/>
          <p:cNvGrpSpPr/>
          <p:nvPr/>
        </p:nvGrpSpPr>
        <p:grpSpPr>
          <a:xfrm>
            <a:off x="3163823" y="1536191"/>
            <a:ext cx="2886456" cy="1475231"/>
            <a:chOff x="3163823" y="1536191"/>
            <a:chExt cx="2886456" cy="1475231"/>
          </a:xfrm>
        </p:grpSpPr>
        <p:pic>
          <p:nvPicPr>
            <p:cNvPr id="231" name="Google Shape;231;ge1d6f41f60_0_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63823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e1d6f41f60_0_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1503" y="1877567"/>
              <a:ext cx="1975102" cy="8595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ge1d6f41f60_0_26"/>
          <p:cNvSpPr txBox="1"/>
          <p:nvPr/>
        </p:nvSpPr>
        <p:spPr>
          <a:xfrm>
            <a:off x="3188277" y="1562257"/>
            <a:ext cx="2782500" cy="13737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620395" rtl="0" algn="ctr">
              <a:lnSpc>
                <a:spcPct val="117222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e1d6f41f60_0_26"/>
          <p:cNvGrpSpPr/>
          <p:nvPr/>
        </p:nvGrpSpPr>
        <p:grpSpPr>
          <a:xfrm>
            <a:off x="3163823" y="3041904"/>
            <a:ext cx="2886456" cy="2673096"/>
            <a:chOff x="3163823" y="3041904"/>
            <a:chExt cx="2886456" cy="2673096"/>
          </a:xfrm>
        </p:grpSpPr>
        <p:pic>
          <p:nvPicPr>
            <p:cNvPr id="235" name="Google Shape;235;ge1d6f41f60_0_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63823" y="3041904"/>
              <a:ext cx="2886456" cy="216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ge1d6f41f60_0_26"/>
            <p:cNvSpPr/>
            <p:nvPr/>
          </p:nvSpPr>
          <p:spPr>
            <a:xfrm>
              <a:off x="3188277" y="3068226"/>
              <a:ext cx="2782570" cy="2059939"/>
            </a:xfrm>
            <a:custGeom>
              <a:rect b="b" l="l" r="r" t="t"/>
              <a:pathLst>
                <a:path extrusionOk="0" h="2059939" w="2782570">
                  <a:moveTo>
                    <a:pt x="2782470" y="0"/>
                  </a:moveTo>
                  <a:lnTo>
                    <a:pt x="0" y="0"/>
                  </a:lnTo>
                  <a:lnTo>
                    <a:pt x="0" y="2059656"/>
                  </a:lnTo>
                  <a:lnTo>
                    <a:pt x="2782470" y="2059656"/>
                  </a:lnTo>
                  <a:lnTo>
                    <a:pt x="2782470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7" name="Google Shape;237;ge1d6f41f60_0_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94255" y="3136752"/>
              <a:ext cx="2170516" cy="1922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ge1d6f41f60_0_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99103" y="5242559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ge1d6f41f60_0_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45279" y="5233416"/>
              <a:ext cx="923544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e1d6f41f60_0_26"/>
            <p:cNvSpPr/>
            <p:nvPr/>
          </p:nvSpPr>
          <p:spPr>
            <a:xfrm>
              <a:off x="3531852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7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7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6"/>
                  </a:lnTo>
                  <a:lnTo>
                    <a:pt x="2095322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e1d6f41f60_0_26"/>
            <p:cNvSpPr/>
            <p:nvPr/>
          </p:nvSpPr>
          <p:spPr>
            <a:xfrm>
              <a:off x="3531852" y="527299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ge1d6f41f60_0_26"/>
          <p:cNvGrpSpPr/>
          <p:nvPr/>
        </p:nvGrpSpPr>
        <p:grpSpPr>
          <a:xfrm>
            <a:off x="6196584" y="1536191"/>
            <a:ext cx="2895600" cy="1475231"/>
            <a:chOff x="6196584" y="1536191"/>
            <a:chExt cx="2895600" cy="1475231"/>
          </a:xfrm>
        </p:grpSpPr>
        <p:pic>
          <p:nvPicPr>
            <p:cNvPr id="243" name="Google Shape;243;ge1d6f41f60_0_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96584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e1d6f41f60_0_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51448" y="1877567"/>
              <a:ext cx="2840736" cy="8595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ge1d6f41f60_0_26"/>
          <p:cNvSpPr txBox="1"/>
          <p:nvPr/>
        </p:nvSpPr>
        <p:spPr>
          <a:xfrm>
            <a:off x="6221650" y="1562248"/>
            <a:ext cx="2782500" cy="1373700"/>
          </a:xfrm>
          <a:prstGeom prst="rect">
            <a:avLst/>
          </a:prstGeom>
          <a:solidFill>
            <a:srgbClr val="009B4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</a:rPr>
              <a:t>Redes Neuronales Convolucionales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ge1d6f41f60_0_26"/>
          <p:cNvGrpSpPr/>
          <p:nvPr/>
        </p:nvGrpSpPr>
        <p:grpSpPr>
          <a:xfrm>
            <a:off x="6196584" y="3041904"/>
            <a:ext cx="2886456" cy="2666999"/>
            <a:chOff x="6196584" y="3041904"/>
            <a:chExt cx="2886456" cy="2666999"/>
          </a:xfrm>
        </p:grpSpPr>
        <p:pic>
          <p:nvPicPr>
            <p:cNvPr id="247" name="Google Shape;247;ge1d6f41f60_0_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196584" y="3041904"/>
              <a:ext cx="2886456" cy="216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e1d6f41f60_0_26"/>
            <p:cNvSpPr/>
            <p:nvPr/>
          </p:nvSpPr>
          <p:spPr>
            <a:xfrm>
              <a:off x="6221651" y="3068226"/>
              <a:ext cx="2782570" cy="2059939"/>
            </a:xfrm>
            <a:custGeom>
              <a:rect b="b" l="l" r="r" t="t"/>
              <a:pathLst>
                <a:path extrusionOk="0" h="2059939" w="2782570">
                  <a:moveTo>
                    <a:pt x="2782470" y="0"/>
                  </a:moveTo>
                  <a:lnTo>
                    <a:pt x="0" y="0"/>
                  </a:lnTo>
                  <a:lnTo>
                    <a:pt x="0" y="2059656"/>
                  </a:lnTo>
                  <a:lnTo>
                    <a:pt x="2782470" y="2059656"/>
                  </a:lnTo>
                  <a:lnTo>
                    <a:pt x="2782470" y="0"/>
                  </a:lnTo>
                  <a:close/>
                </a:path>
              </a:pathLst>
            </a:custGeom>
            <a:solidFill>
              <a:srgbClr val="E2F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9" name="Google Shape;249;ge1d6f41f60_0_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34912" y="5236463"/>
              <a:ext cx="2209800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ge1d6f41f60_0_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38544" y="5227319"/>
              <a:ext cx="2002536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e1d6f41f60_0_26"/>
            <p:cNvSpPr/>
            <p:nvPr/>
          </p:nvSpPr>
          <p:spPr>
            <a:xfrm>
              <a:off x="6565225" y="5266720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6"/>
                  </a:lnTo>
                  <a:lnTo>
                    <a:pt x="2095322" y="48386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e1d6f41f60_0_26"/>
            <p:cNvSpPr/>
            <p:nvPr/>
          </p:nvSpPr>
          <p:spPr>
            <a:xfrm>
              <a:off x="6565225" y="5266720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ge1d6f41f60_0_26"/>
          <p:cNvGrpSpPr/>
          <p:nvPr/>
        </p:nvGrpSpPr>
        <p:grpSpPr>
          <a:xfrm>
            <a:off x="9229343" y="1536191"/>
            <a:ext cx="2886456" cy="1475231"/>
            <a:chOff x="9229343" y="1536191"/>
            <a:chExt cx="2886456" cy="1475231"/>
          </a:xfrm>
        </p:grpSpPr>
        <p:pic>
          <p:nvPicPr>
            <p:cNvPr id="254" name="Google Shape;254;ge1d6f41f60_0_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229343" y="1536191"/>
              <a:ext cx="2886456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e1d6f41f60_0_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348215" y="2014727"/>
              <a:ext cx="2648712" cy="594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ge1d6f41f60_0_26"/>
          <p:cNvSpPr txBox="1"/>
          <p:nvPr/>
        </p:nvSpPr>
        <p:spPr>
          <a:xfrm>
            <a:off x="9255025" y="1562245"/>
            <a:ext cx="2782500" cy="1373700"/>
          </a:xfrm>
          <a:prstGeom prst="rect">
            <a:avLst/>
          </a:prstGeom>
          <a:solidFill>
            <a:srgbClr val="009B4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84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Proceso de reciclaje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ge1d6f41f60_0_26"/>
          <p:cNvGrpSpPr/>
          <p:nvPr/>
        </p:nvGrpSpPr>
        <p:grpSpPr>
          <a:xfrm>
            <a:off x="9229343" y="3041904"/>
            <a:ext cx="2886456" cy="2663952"/>
            <a:chOff x="9229343" y="3041904"/>
            <a:chExt cx="2886456" cy="2663952"/>
          </a:xfrm>
        </p:grpSpPr>
        <p:pic>
          <p:nvPicPr>
            <p:cNvPr id="258" name="Google Shape;258;ge1d6f41f60_0_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229343" y="3041904"/>
              <a:ext cx="2886456" cy="216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ge1d6f41f60_0_26"/>
            <p:cNvSpPr/>
            <p:nvPr/>
          </p:nvSpPr>
          <p:spPr>
            <a:xfrm>
              <a:off x="9255025" y="3068226"/>
              <a:ext cx="2782570" cy="2059939"/>
            </a:xfrm>
            <a:custGeom>
              <a:rect b="b" l="l" r="r" t="t"/>
              <a:pathLst>
                <a:path extrusionOk="0" h="2059939" w="2782570">
                  <a:moveTo>
                    <a:pt x="2782470" y="0"/>
                  </a:moveTo>
                  <a:lnTo>
                    <a:pt x="0" y="0"/>
                  </a:lnTo>
                  <a:lnTo>
                    <a:pt x="0" y="2059656"/>
                  </a:lnTo>
                  <a:lnTo>
                    <a:pt x="2782470" y="2059656"/>
                  </a:lnTo>
                  <a:lnTo>
                    <a:pt x="2782470" y="0"/>
                  </a:lnTo>
                  <a:close/>
                </a:path>
              </a:pathLst>
            </a:custGeom>
            <a:solidFill>
              <a:srgbClr val="E2F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0" name="Google Shape;260;ge1d6f41f60_0_2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567671" y="5233416"/>
              <a:ext cx="2212848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e1d6f41f60_0_2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701783" y="5224272"/>
              <a:ext cx="1941576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e1d6f41f60_0_26"/>
            <p:cNvSpPr/>
            <p:nvPr/>
          </p:nvSpPr>
          <p:spPr>
            <a:xfrm>
              <a:off x="9598599" y="5263819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5" y="0"/>
                  </a:lnTo>
                  <a:lnTo>
                    <a:pt x="29551" y="3802"/>
                  </a:lnTo>
                  <a:lnTo>
                    <a:pt x="14171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1" y="276140"/>
                  </a:lnTo>
                  <a:lnTo>
                    <a:pt x="29551" y="286510"/>
                  </a:lnTo>
                  <a:lnTo>
                    <a:pt x="48385" y="290313"/>
                  </a:lnTo>
                  <a:lnTo>
                    <a:pt x="2046935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8" y="260760"/>
                  </a:lnTo>
                  <a:lnTo>
                    <a:pt x="2095320" y="241926"/>
                  </a:lnTo>
                  <a:lnTo>
                    <a:pt x="2095320" y="48387"/>
                  </a:lnTo>
                  <a:lnTo>
                    <a:pt x="2091518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e1d6f41f60_0_26"/>
            <p:cNvSpPr/>
            <p:nvPr/>
          </p:nvSpPr>
          <p:spPr>
            <a:xfrm>
              <a:off x="9598599" y="5263819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ge1d6f41f60_0_26"/>
          <p:cNvSpPr txBox="1"/>
          <p:nvPr/>
        </p:nvSpPr>
        <p:spPr>
          <a:xfrm>
            <a:off x="6760398" y="5292852"/>
            <a:ext cx="1706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Convolución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e1d6f41f60_0_26"/>
          <p:cNvSpPr txBox="1"/>
          <p:nvPr/>
        </p:nvSpPr>
        <p:spPr>
          <a:xfrm>
            <a:off x="4265980" y="5298947"/>
            <a:ext cx="628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Binario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e1d6f41f60_0_26"/>
          <p:cNvGrpSpPr/>
          <p:nvPr/>
        </p:nvGrpSpPr>
        <p:grpSpPr>
          <a:xfrm>
            <a:off x="3499103" y="5666232"/>
            <a:ext cx="2212848" cy="484632"/>
            <a:chOff x="3499103" y="5666232"/>
            <a:chExt cx="2212848" cy="484632"/>
          </a:xfrm>
        </p:grpSpPr>
        <p:pic>
          <p:nvPicPr>
            <p:cNvPr id="267" name="Google Shape;267;ge1d6f41f60_0_2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499103" y="5675376"/>
              <a:ext cx="2212848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ge1d6f41f60_0_2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014215" y="5666232"/>
              <a:ext cx="1185672" cy="484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ge1d6f41f60_0_26"/>
            <p:cNvSpPr/>
            <p:nvPr/>
          </p:nvSpPr>
          <p:spPr>
            <a:xfrm>
              <a:off x="3531852" y="5708414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7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5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7" y="290312"/>
                  </a:lnTo>
                  <a:lnTo>
                    <a:pt x="2046935" y="290312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5"/>
                  </a:lnTo>
                  <a:lnTo>
                    <a:pt x="2095322" y="48387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e1d6f41f60_0_26"/>
            <p:cNvSpPr/>
            <p:nvPr/>
          </p:nvSpPr>
          <p:spPr>
            <a:xfrm>
              <a:off x="3531852" y="5708414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ge1d6f41f60_0_26"/>
          <p:cNvSpPr txBox="1"/>
          <p:nvPr/>
        </p:nvSpPr>
        <p:spPr>
          <a:xfrm>
            <a:off x="4133425" y="5734811"/>
            <a:ext cx="892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ge1d6f41f60_0_26"/>
          <p:cNvGrpSpPr/>
          <p:nvPr/>
        </p:nvGrpSpPr>
        <p:grpSpPr>
          <a:xfrm>
            <a:off x="6534911" y="5684519"/>
            <a:ext cx="2209800" cy="481584"/>
            <a:chOff x="6534911" y="5684519"/>
            <a:chExt cx="2209800" cy="481584"/>
          </a:xfrm>
        </p:grpSpPr>
        <p:pic>
          <p:nvPicPr>
            <p:cNvPr id="273" name="Google Shape;273;ge1d6f41f60_0_2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534911" y="5693663"/>
              <a:ext cx="2209800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e1d6f41f60_0_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629399" y="5684519"/>
              <a:ext cx="2020824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ge1d6f41f60_0_26"/>
            <p:cNvSpPr/>
            <p:nvPr/>
          </p:nvSpPr>
          <p:spPr>
            <a:xfrm>
              <a:off x="6565225" y="5725976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5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2"/>
                  </a:lnTo>
                  <a:lnTo>
                    <a:pt x="2046935" y="290312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5"/>
                  </a:lnTo>
                  <a:lnTo>
                    <a:pt x="2095322" y="48387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e1d6f41f60_0_26"/>
            <p:cNvSpPr/>
            <p:nvPr/>
          </p:nvSpPr>
          <p:spPr>
            <a:xfrm>
              <a:off x="6565225" y="5725976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ge1d6f41f60_0_26"/>
          <p:cNvSpPr txBox="1"/>
          <p:nvPr/>
        </p:nvSpPr>
        <p:spPr>
          <a:xfrm>
            <a:off x="6750875" y="5753100"/>
            <a:ext cx="1920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Detección de rasgos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1d6f41f60_0_26"/>
          <p:cNvSpPr txBox="1"/>
          <p:nvPr/>
        </p:nvSpPr>
        <p:spPr>
          <a:xfrm>
            <a:off x="9823152" y="5289800"/>
            <a:ext cx="2081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Recolectar, acopiar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ge1d6f41f60_0_26"/>
          <p:cNvGrpSpPr/>
          <p:nvPr/>
        </p:nvGrpSpPr>
        <p:grpSpPr>
          <a:xfrm>
            <a:off x="9567671" y="5690615"/>
            <a:ext cx="2212848" cy="481584"/>
            <a:chOff x="9567671" y="5690615"/>
            <a:chExt cx="2212848" cy="481584"/>
          </a:xfrm>
        </p:grpSpPr>
        <p:pic>
          <p:nvPicPr>
            <p:cNvPr id="280" name="Google Shape;280;ge1d6f41f60_0_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67671" y="5699759"/>
              <a:ext cx="2212848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e1d6f41f60_0_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607295" y="5690615"/>
              <a:ext cx="2130552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e1d6f41f60_0_26"/>
            <p:cNvSpPr/>
            <p:nvPr/>
          </p:nvSpPr>
          <p:spPr>
            <a:xfrm>
              <a:off x="9598598" y="573146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5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5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2"/>
                  </a:lnTo>
                  <a:lnTo>
                    <a:pt x="2046935" y="290312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2" y="241925"/>
                  </a:lnTo>
                  <a:lnTo>
                    <a:pt x="2095322" y="48387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e1d6f41f60_0_26"/>
            <p:cNvSpPr/>
            <p:nvPr/>
          </p:nvSpPr>
          <p:spPr>
            <a:xfrm>
              <a:off x="9598598" y="5731463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ge1d6f41f60_0_26"/>
          <p:cNvSpPr txBox="1"/>
          <p:nvPr/>
        </p:nvSpPr>
        <p:spPr>
          <a:xfrm>
            <a:off x="9727889" y="5756147"/>
            <a:ext cx="1837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clasificar, producir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e1d6f41f60_0_26"/>
          <p:cNvGrpSpPr/>
          <p:nvPr/>
        </p:nvGrpSpPr>
        <p:grpSpPr>
          <a:xfrm>
            <a:off x="128015" y="1536191"/>
            <a:ext cx="2889504" cy="1475231"/>
            <a:chOff x="128015" y="1536191"/>
            <a:chExt cx="2889504" cy="1475231"/>
          </a:xfrm>
        </p:grpSpPr>
        <p:pic>
          <p:nvPicPr>
            <p:cNvPr id="286" name="Google Shape;286;ge1d6f41f60_0_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8015" y="1536191"/>
              <a:ext cx="2889504" cy="1475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e1d6f41f60_0_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02336" y="2014727"/>
              <a:ext cx="2340864" cy="594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ge1d6f41f60_0_26"/>
          <p:cNvSpPr txBox="1"/>
          <p:nvPr/>
        </p:nvSpPr>
        <p:spPr>
          <a:xfrm>
            <a:off x="154900" y="1562248"/>
            <a:ext cx="2782500" cy="13737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    Inteligencia Artificial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e1d6f41f60_0_26"/>
          <p:cNvSpPr txBox="1"/>
          <p:nvPr/>
        </p:nvSpPr>
        <p:spPr>
          <a:xfrm>
            <a:off x="554700" y="5298950"/>
            <a:ext cx="2007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Supervisado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ge1d6f41f60_0_26"/>
          <p:cNvGrpSpPr/>
          <p:nvPr/>
        </p:nvGrpSpPr>
        <p:grpSpPr>
          <a:xfrm>
            <a:off x="429768" y="5666232"/>
            <a:ext cx="2212848" cy="484632"/>
            <a:chOff x="429768" y="5666232"/>
            <a:chExt cx="2212848" cy="484632"/>
          </a:xfrm>
        </p:grpSpPr>
        <p:pic>
          <p:nvPicPr>
            <p:cNvPr id="291" name="Google Shape;291;ge1d6f41f60_0_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9768" y="5675376"/>
              <a:ext cx="2212848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e1d6f41f60_0_2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16279" y="5666232"/>
              <a:ext cx="1639824" cy="484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ge1d6f41f60_0_26"/>
            <p:cNvSpPr/>
            <p:nvPr/>
          </p:nvSpPr>
          <p:spPr>
            <a:xfrm>
              <a:off x="460198" y="5708415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2046934" y="0"/>
                  </a:moveTo>
                  <a:lnTo>
                    <a:pt x="48386" y="0"/>
                  </a:lnTo>
                  <a:lnTo>
                    <a:pt x="29552" y="3802"/>
                  </a:lnTo>
                  <a:lnTo>
                    <a:pt x="14172" y="14172"/>
                  </a:lnTo>
                  <a:lnTo>
                    <a:pt x="3802" y="29552"/>
                  </a:lnTo>
                  <a:lnTo>
                    <a:pt x="0" y="48387"/>
                  </a:lnTo>
                  <a:lnTo>
                    <a:pt x="0" y="241925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6" y="290313"/>
                  </a:lnTo>
                  <a:lnTo>
                    <a:pt x="2046934" y="290313"/>
                  </a:lnTo>
                  <a:lnTo>
                    <a:pt x="2065769" y="286510"/>
                  </a:lnTo>
                  <a:lnTo>
                    <a:pt x="2081149" y="276140"/>
                  </a:lnTo>
                  <a:lnTo>
                    <a:pt x="2091519" y="260760"/>
                  </a:lnTo>
                  <a:lnTo>
                    <a:pt x="2095321" y="241925"/>
                  </a:lnTo>
                  <a:lnTo>
                    <a:pt x="2095321" y="48387"/>
                  </a:lnTo>
                  <a:lnTo>
                    <a:pt x="2091519" y="29552"/>
                  </a:lnTo>
                  <a:lnTo>
                    <a:pt x="2081149" y="14172"/>
                  </a:lnTo>
                  <a:lnTo>
                    <a:pt x="2065769" y="3802"/>
                  </a:lnTo>
                  <a:lnTo>
                    <a:pt x="204693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e1d6f41f60_0_26"/>
            <p:cNvSpPr/>
            <p:nvPr/>
          </p:nvSpPr>
          <p:spPr>
            <a:xfrm>
              <a:off x="460198" y="5708415"/>
              <a:ext cx="2095500" cy="290829"/>
            </a:xfrm>
            <a:custGeom>
              <a:rect b="b" l="l" r="r" t="t"/>
              <a:pathLst>
                <a:path extrusionOk="0" h="290829" w="2095500">
                  <a:moveTo>
                    <a:pt x="0" y="48387"/>
                  </a:moveTo>
                  <a:lnTo>
                    <a:pt x="3802" y="29552"/>
                  </a:lnTo>
                  <a:lnTo>
                    <a:pt x="14172" y="14172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2046935" y="0"/>
                  </a:lnTo>
                  <a:lnTo>
                    <a:pt x="2065769" y="3802"/>
                  </a:lnTo>
                  <a:lnTo>
                    <a:pt x="2081150" y="14172"/>
                  </a:lnTo>
                  <a:lnTo>
                    <a:pt x="2091519" y="29552"/>
                  </a:lnTo>
                  <a:lnTo>
                    <a:pt x="2095322" y="48387"/>
                  </a:lnTo>
                  <a:lnTo>
                    <a:pt x="2095322" y="241926"/>
                  </a:lnTo>
                  <a:lnTo>
                    <a:pt x="2091519" y="260760"/>
                  </a:lnTo>
                  <a:lnTo>
                    <a:pt x="2081150" y="276140"/>
                  </a:lnTo>
                  <a:lnTo>
                    <a:pt x="2065769" y="286510"/>
                  </a:lnTo>
                  <a:lnTo>
                    <a:pt x="2046935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2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7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ge1d6f41f60_0_26"/>
          <p:cNvSpPr txBox="1"/>
          <p:nvPr/>
        </p:nvSpPr>
        <p:spPr>
          <a:xfrm>
            <a:off x="474950" y="5734800"/>
            <a:ext cx="2167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supervisado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e1d6f41f60_0_26"/>
          <p:cNvSpPr txBox="1"/>
          <p:nvPr/>
        </p:nvSpPr>
        <p:spPr>
          <a:xfrm>
            <a:off x="3191725" y="1553975"/>
            <a:ext cx="27825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Algoritmos de clasificación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e1d6f41f60_0_2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28025" y="3041900"/>
            <a:ext cx="2829049" cy="21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e1d6f41f60_0_2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096000" y="3041900"/>
            <a:ext cx="2952626" cy="211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1d6f41f60_0_2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318774" y="3125934"/>
            <a:ext cx="2655000" cy="19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1d6f41f60_0_31"/>
          <p:cNvSpPr txBox="1"/>
          <p:nvPr/>
        </p:nvSpPr>
        <p:spPr>
          <a:xfrm>
            <a:off x="3430500" y="391625"/>
            <a:ext cx="53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ESTADO DEL ARTE</a:t>
            </a:r>
            <a:endParaRPr b="1" sz="4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05" name="Google Shape;305;ge1d6f41f60_0_31"/>
          <p:cNvGrpSpPr/>
          <p:nvPr/>
        </p:nvGrpSpPr>
        <p:grpSpPr>
          <a:xfrm>
            <a:off x="121921" y="1099613"/>
            <a:ext cx="2886456" cy="2667000"/>
            <a:chOff x="118871" y="1274063"/>
            <a:chExt cx="2886456" cy="2667000"/>
          </a:xfrm>
        </p:grpSpPr>
        <p:pic>
          <p:nvPicPr>
            <p:cNvPr id="306" name="Google Shape;306;ge1d6f41f60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71" y="1274063"/>
              <a:ext cx="2886456" cy="266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ge1d6f41f60_0_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695" y="1965959"/>
              <a:ext cx="2715768" cy="1322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ge1d6f41f60_0_31"/>
          <p:cNvSpPr txBox="1"/>
          <p:nvPr/>
        </p:nvSpPr>
        <p:spPr>
          <a:xfrm>
            <a:off x="146675" y="1123776"/>
            <a:ext cx="2782500" cy="25185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6540" marR="249553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DEEP LEARNING PARA LA CLASIFICACIÓN Y SEGMENTACIÓN DE IMÁGENES DE ALIMENTOS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FFFFFF"/>
                </a:solidFill>
              </a:rPr>
              <a:t>Iago Vidal Luna 2018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ge1d6f41f60_0_31"/>
          <p:cNvGrpSpPr/>
          <p:nvPr/>
        </p:nvGrpSpPr>
        <p:grpSpPr>
          <a:xfrm>
            <a:off x="3154682" y="1099613"/>
            <a:ext cx="2886456" cy="2667000"/>
            <a:chOff x="3151632" y="1274063"/>
            <a:chExt cx="2886456" cy="2667000"/>
          </a:xfrm>
        </p:grpSpPr>
        <p:pic>
          <p:nvPicPr>
            <p:cNvPr id="310" name="Google Shape;310;ge1d6f41f60_0_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51632" y="1274063"/>
              <a:ext cx="2886456" cy="266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ge1d6f41f60_0_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55264" y="1965959"/>
              <a:ext cx="2682240" cy="1322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ge1d6f41f60_0_31"/>
          <p:cNvSpPr txBox="1"/>
          <p:nvPr/>
        </p:nvSpPr>
        <p:spPr>
          <a:xfrm>
            <a:off x="3180050" y="1123775"/>
            <a:ext cx="2782500" cy="25185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234315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indent="0" lvl="0" marL="0" marR="234315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rgbClr val="FFFFFF"/>
                </a:solidFill>
              </a:rPr>
              <a:t>PROTOTIPO DE SISTEMA AUTOMATIZADO CON VISIÓN ARTIFICIAL PARA </a:t>
            </a:r>
            <a:endParaRPr b="1" sz="1500">
              <a:solidFill>
                <a:srgbClr val="FFFFFF"/>
              </a:solidFill>
            </a:endParaRPr>
          </a:p>
          <a:p>
            <a:pPr indent="0" lvl="0" marL="241300" marR="234315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rgbClr val="FFFFFF"/>
                </a:solidFill>
              </a:rPr>
              <a:t>LA SELECCIÓN DE EMPAQUES DE PLÁSTICO, VIDRIO Y LATA EN EL PROCESO </a:t>
            </a:r>
            <a:endParaRPr b="1" sz="1500">
              <a:solidFill>
                <a:srgbClr val="FFFFFF"/>
              </a:solidFill>
            </a:endParaRPr>
          </a:p>
          <a:p>
            <a:pPr indent="0" lvl="0" marL="241300" marR="234315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500">
                <a:solidFill>
                  <a:srgbClr val="FFFFFF"/>
                </a:solidFill>
              </a:rPr>
              <a:t>DE RECICLAJE</a:t>
            </a:r>
            <a:endParaRPr b="1" sz="1500">
              <a:solidFill>
                <a:srgbClr val="FFFFFF"/>
              </a:solidFill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rgbClr val="FFFFFF"/>
                </a:solidFill>
              </a:rPr>
              <a:t>DIANA LUZ PACHÓN ESPINEL 2018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ge1d6f41f60_0_31"/>
          <p:cNvGrpSpPr/>
          <p:nvPr/>
        </p:nvGrpSpPr>
        <p:grpSpPr>
          <a:xfrm>
            <a:off x="6187441" y="1099613"/>
            <a:ext cx="2898648" cy="2667000"/>
            <a:chOff x="6184391" y="1274063"/>
            <a:chExt cx="2898648" cy="2667000"/>
          </a:xfrm>
        </p:grpSpPr>
        <p:pic>
          <p:nvPicPr>
            <p:cNvPr id="314" name="Google Shape;314;ge1d6f41f60_0_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84391" y="1274063"/>
              <a:ext cx="2886456" cy="266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e1d6f41f60_0_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36207" y="1859280"/>
              <a:ext cx="2846832" cy="1527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ge1d6f41f60_0_31"/>
          <p:cNvSpPr txBox="1"/>
          <p:nvPr/>
        </p:nvSpPr>
        <p:spPr>
          <a:xfrm>
            <a:off x="6213400" y="1123776"/>
            <a:ext cx="2782500" cy="2518500"/>
          </a:xfrm>
          <a:prstGeom prst="rect">
            <a:avLst/>
          </a:prstGeom>
          <a:solidFill>
            <a:srgbClr val="009B4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1770" marR="183515" rtl="0" algn="ctr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Classification for plastic bottles recycling based on image recognition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7990" marR="420369" rtl="0" algn="ctr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FFFFFF"/>
                </a:solidFill>
              </a:rPr>
              <a:t>Zhaokun Wanga, Binbin Peng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ge1d6f41f60_0_31"/>
          <p:cNvGrpSpPr/>
          <p:nvPr/>
        </p:nvGrpSpPr>
        <p:grpSpPr>
          <a:xfrm>
            <a:off x="9186673" y="1099613"/>
            <a:ext cx="3005328" cy="2667000"/>
            <a:chOff x="9183623" y="1274063"/>
            <a:chExt cx="3005328" cy="2667000"/>
          </a:xfrm>
        </p:grpSpPr>
        <p:pic>
          <p:nvPicPr>
            <p:cNvPr id="318" name="Google Shape;318;ge1d6f41f60_0_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7151" y="1274063"/>
              <a:ext cx="2889504" cy="266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ge1d6f41f60_0_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183623" y="1417319"/>
              <a:ext cx="3005328" cy="2417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ge1d6f41f60_0_31"/>
          <p:cNvSpPr txBox="1"/>
          <p:nvPr/>
        </p:nvSpPr>
        <p:spPr>
          <a:xfrm>
            <a:off x="9246775" y="1123775"/>
            <a:ext cx="2782500" cy="2518500"/>
          </a:xfrm>
          <a:prstGeom prst="rect">
            <a:avLst/>
          </a:prstGeom>
          <a:solidFill>
            <a:srgbClr val="009B4A"/>
          </a:solidFill>
          <a:ln>
            <a:noFill/>
          </a:ln>
        </p:spPr>
        <p:txBody>
          <a:bodyPr anchorCtr="0" anchor="t" bIns="0" lIns="0" spcFirstLastPara="1" rIns="0" wrap="square" tIns="214625">
            <a:noAutofit/>
          </a:bodyPr>
          <a:lstStyle/>
          <a:p>
            <a:pPr indent="0" lvl="0" marL="103504" marR="95885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An Innovative Automated Robotic System based on Deep Learning</a:t>
            </a:r>
            <a:endParaRPr b="1" sz="1800">
              <a:solidFill>
                <a:srgbClr val="FFFFFF"/>
              </a:solidFill>
            </a:endParaRPr>
          </a:p>
          <a:p>
            <a:pPr indent="0" lvl="0" marL="103504" marR="95885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rgbClr val="FFFFFF"/>
                </a:solidFill>
              </a:rPr>
              <a:t>approach for Recycling Objects</a:t>
            </a:r>
            <a:endParaRPr b="1" sz="1800">
              <a:solidFill>
                <a:srgbClr val="FFFFFF"/>
              </a:solidFill>
            </a:endParaRPr>
          </a:p>
          <a:p>
            <a:pPr indent="0" lvl="0" marL="635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FFFFFF"/>
                </a:solidFill>
              </a:rPr>
              <a:t>    Jaeseok Kim, Olivia Nocentini</a:t>
            </a:r>
            <a:endParaRPr>
              <a:solidFill>
                <a:srgbClr val="FFFFFF"/>
              </a:solidFill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FFFFFF"/>
                </a:solidFill>
              </a:rPr>
              <a:t>, Marco Scafuro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21" name="Google Shape;321;ge1d6f41f60_0_31"/>
          <p:cNvGrpSpPr/>
          <p:nvPr/>
        </p:nvGrpSpPr>
        <p:grpSpPr>
          <a:xfrm>
            <a:off x="121921" y="3900726"/>
            <a:ext cx="2932176" cy="2167128"/>
            <a:chOff x="118871" y="4075176"/>
            <a:chExt cx="2932176" cy="2167128"/>
          </a:xfrm>
        </p:grpSpPr>
        <p:pic>
          <p:nvPicPr>
            <p:cNvPr id="322" name="Google Shape;322;ge1d6f41f60_0_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8871" y="4075176"/>
              <a:ext cx="2886456" cy="216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ge1d6f41f60_0_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1919" y="4413504"/>
              <a:ext cx="2929128" cy="1548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ge1d6f41f60_0_31"/>
          <p:cNvSpPr txBox="1"/>
          <p:nvPr/>
        </p:nvSpPr>
        <p:spPr>
          <a:xfrm>
            <a:off x="146675" y="3927450"/>
            <a:ext cx="2782500" cy="200400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5" lvl="0" marL="111125" marR="103504" rtl="0" algn="ctr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1F4E79"/>
                </a:solidFill>
              </a:rPr>
              <a:t>Importancia del Deep Learning y especificacmente las RNC a la hora de trabajar con imágenes</a:t>
            </a:r>
            <a:r>
              <a:rPr lang="es-PE" sz="14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el cual utili</a:t>
            </a:r>
            <a:r>
              <a:rPr lang="es-PE">
                <a:solidFill>
                  <a:srgbClr val="1F4E79"/>
                </a:solidFill>
              </a:rPr>
              <a:t>cé</a:t>
            </a:r>
            <a:r>
              <a:rPr lang="es-PE" sz="14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>
                <a:solidFill>
                  <a:srgbClr val="1F4E79"/>
                </a:solidFill>
              </a:rPr>
              <a:t>para</a:t>
            </a:r>
            <a:r>
              <a:rPr lang="es-PE" sz="14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 implementación del algoritmo utilizando Python y Keras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ge1d6f41f60_0_31"/>
          <p:cNvGrpSpPr/>
          <p:nvPr/>
        </p:nvGrpSpPr>
        <p:grpSpPr>
          <a:xfrm>
            <a:off x="1578866" y="6061757"/>
            <a:ext cx="1432560" cy="481584"/>
            <a:chOff x="1575816" y="6236207"/>
            <a:chExt cx="1432560" cy="481584"/>
          </a:xfrm>
        </p:grpSpPr>
        <p:pic>
          <p:nvPicPr>
            <p:cNvPr id="326" name="Google Shape;326;ge1d6f41f60_0_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75816" y="6245351"/>
              <a:ext cx="1432560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ge1d6f41f60_0_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01368" y="6236207"/>
              <a:ext cx="981456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ge1d6f41f60_0_31"/>
            <p:cNvSpPr/>
            <p:nvPr/>
          </p:nvSpPr>
          <p:spPr>
            <a:xfrm>
              <a:off x="1608287" y="6277372"/>
              <a:ext cx="1313814" cy="290829"/>
            </a:xfrm>
            <a:custGeom>
              <a:rect b="b" l="l" r="r" t="t"/>
              <a:pathLst>
                <a:path extrusionOk="0" h="290829" w="1313814">
                  <a:moveTo>
                    <a:pt x="1265356" y="0"/>
                  </a:moveTo>
                  <a:lnTo>
                    <a:pt x="48385" y="0"/>
                  </a:lnTo>
                  <a:lnTo>
                    <a:pt x="29551" y="3802"/>
                  </a:lnTo>
                  <a:lnTo>
                    <a:pt x="14171" y="14171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1" y="276140"/>
                  </a:lnTo>
                  <a:lnTo>
                    <a:pt x="29551" y="286510"/>
                  </a:lnTo>
                  <a:lnTo>
                    <a:pt x="48385" y="290312"/>
                  </a:lnTo>
                  <a:lnTo>
                    <a:pt x="1265356" y="290312"/>
                  </a:lnTo>
                  <a:lnTo>
                    <a:pt x="1284190" y="286510"/>
                  </a:lnTo>
                  <a:lnTo>
                    <a:pt x="1299570" y="276140"/>
                  </a:lnTo>
                  <a:lnTo>
                    <a:pt x="1309940" y="260760"/>
                  </a:lnTo>
                  <a:lnTo>
                    <a:pt x="1313742" y="241926"/>
                  </a:lnTo>
                  <a:lnTo>
                    <a:pt x="1313742" y="48386"/>
                  </a:lnTo>
                  <a:lnTo>
                    <a:pt x="1309940" y="29552"/>
                  </a:lnTo>
                  <a:lnTo>
                    <a:pt x="1299570" y="14171"/>
                  </a:lnTo>
                  <a:lnTo>
                    <a:pt x="1284190" y="3802"/>
                  </a:lnTo>
                  <a:lnTo>
                    <a:pt x="126535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e1d6f41f60_0_31"/>
            <p:cNvSpPr/>
            <p:nvPr/>
          </p:nvSpPr>
          <p:spPr>
            <a:xfrm>
              <a:off x="1608287" y="6277372"/>
              <a:ext cx="1313814" cy="290829"/>
            </a:xfrm>
            <a:custGeom>
              <a:rect b="b" l="l" r="r" t="t"/>
              <a:pathLst>
                <a:path extrusionOk="0" h="290829" w="1313814">
                  <a:moveTo>
                    <a:pt x="0" y="48386"/>
                  </a:moveTo>
                  <a:lnTo>
                    <a:pt x="3802" y="29552"/>
                  </a:lnTo>
                  <a:lnTo>
                    <a:pt x="14171" y="14171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1265357" y="0"/>
                  </a:lnTo>
                  <a:lnTo>
                    <a:pt x="1284191" y="3802"/>
                  </a:lnTo>
                  <a:lnTo>
                    <a:pt x="1299571" y="14171"/>
                  </a:lnTo>
                  <a:lnTo>
                    <a:pt x="1309940" y="29552"/>
                  </a:lnTo>
                  <a:lnTo>
                    <a:pt x="1313743" y="48386"/>
                  </a:lnTo>
                  <a:lnTo>
                    <a:pt x="1313743" y="241926"/>
                  </a:lnTo>
                  <a:lnTo>
                    <a:pt x="1309940" y="260760"/>
                  </a:lnTo>
                  <a:lnTo>
                    <a:pt x="1299571" y="276140"/>
                  </a:lnTo>
                  <a:lnTo>
                    <a:pt x="1284191" y="286510"/>
                  </a:lnTo>
                  <a:lnTo>
                    <a:pt x="1265357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1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6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ge1d6f41f60_0_31"/>
          <p:cNvSpPr txBox="1"/>
          <p:nvPr/>
        </p:nvSpPr>
        <p:spPr>
          <a:xfrm>
            <a:off x="1925308" y="6127290"/>
            <a:ext cx="686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Tesis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e1d6f41f60_0_31"/>
          <p:cNvGrpSpPr/>
          <p:nvPr/>
        </p:nvGrpSpPr>
        <p:grpSpPr>
          <a:xfrm>
            <a:off x="3154682" y="3900726"/>
            <a:ext cx="2886456" cy="2167128"/>
            <a:chOff x="3151632" y="4075176"/>
            <a:chExt cx="2886456" cy="2167128"/>
          </a:xfrm>
        </p:grpSpPr>
        <p:pic>
          <p:nvPicPr>
            <p:cNvPr id="332" name="Google Shape;332;ge1d6f41f60_0_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51632" y="4075176"/>
              <a:ext cx="2886456" cy="216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ge1d6f41f60_0_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200400" y="4520184"/>
              <a:ext cx="2837688" cy="1331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ge1d6f41f60_0_31"/>
          <p:cNvSpPr txBox="1"/>
          <p:nvPr/>
        </p:nvSpPr>
        <p:spPr>
          <a:xfrm>
            <a:off x="3180050" y="3927450"/>
            <a:ext cx="2782500" cy="200400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4859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E79"/>
              </a:solidFill>
            </a:endParaRPr>
          </a:p>
          <a:p>
            <a:pPr indent="0" lvl="0" marL="0" marR="14859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1F4E79"/>
                </a:solidFill>
              </a:rPr>
              <a:t>A</a:t>
            </a:r>
            <a:r>
              <a:rPr lang="es-PE">
                <a:solidFill>
                  <a:srgbClr val="1F4E79"/>
                </a:solidFill>
              </a:rPr>
              <a:t>mplio mi visión sobre las aplicaciones de deep learning en los procesos cotidianos y en la optimización de </a:t>
            </a:r>
            <a:endParaRPr>
              <a:solidFill>
                <a:srgbClr val="1F4E79"/>
              </a:solidFill>
            </a:endParaRPr>
          </a:p>
          <a:p>
            <a:pPr indent="-634" lvl="0" marL="157480" marR="14859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1F4E79"/>
                </a:solidFill>
              </a:rPr>
              <a:t>tareas repetitivas</a:t>
            </a:r>
            <a:r>
              <a:rPr lang="es-PE" sz="14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que me </a:t>
            </a:r>
            <a:r>
              <a:rPr lang="es-PE">
                <a:solidFill>
                  <a:srgbClr val="1F4E79"/>
                </a:solidFill>
              </a:rPr>
              <a:t>sirvió</a:t>
            </a:r>
            <a:r>
              <a:rPr lang="es-PE" sz="14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 como guía para el algoritmo de  clasificación </a:t>
            </a:r>
            <a:r>
              <a:rPr lang="es-PE">
                <a:solidFill>
                  <a:srgbClr val="1F4E79"/>
                </a:solidFill>
              </a:rPr>
              <a:t>que implementé.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ge1d6f41f60_0_31"/>
          <p:cNvGrpSpPr/>
          <p:nvPr/>
        </p:nvGrpSpPr>
        <p:grpSpPr>
          <a:xfrm>
            <a:off x="4614673" y="6043469"/>
            <a:ext cx="1429512" cy="481584"/>
            <a:chOff x="4611623" y="6217919"/>
            <a:chExt cx="1429512" cy="481584"/>
          </a:xfrm>
        </p:grpSpPr>
        <p:pic>
          <p:nvPicPr>
            <p:cNvPr id="336" name="Google Shape;336;ge1d6f41f60_0_3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611623" y="6227063"/>
              <a:ext cx="1429512" cy="40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e1d6f41f60_0_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837175" y="6217919"/>
              <a:ext cx="981455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ge1d6f41f60_0_31"/>
            <p:cNvSpPr/>
            <p:nvPr/>
          </p:nvSpPr>
          <p:spPr>
            <a:xfrm>
              <a:off x="4643013" y="6257497"/>
              <a:ext cx="1313814" cy="290829"/>
            </a:xfrm>
            <a:custGeom>
              <a:rect b="b" l="l" r="r" t="t"/>
              <a:pathLst>
                <a:path extrusionOk="0" h="290829" w="1313814">
                  <a:moveTo>
                    <a:pt x="1265356" y="0"/>
                  </a:moveTo>
                  <a:lnTo>
                    <a:pt x="48385" y="0"/>
                  </a:lnTo>
                  <a:lnTo>
                    <a:pt x="29551" y="3802"/>
                  </a:lnTo>
                  <a:lnTo>
                    <a:pt x="14171" y="14171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1" y="276140"/>
                  </a:lnTo>
                  <a:lnTo>
                    <a:pt x="29551" y="286510"/>
                  </a:lnTo>
                  <a:lnTo>
                    <a:pt x="48385" y="290312"/>
                  </a:lnTo>
                  <a:lnTo>
                    <a:pt x="1265356" y="290312"/>
                  </a:lnTo>
                  <a:lnTo>
                    <a:pt x="1284190" y="286510"/>
                  </a:lnTo>
                  <a:lnTo>
                    <a:pt x="1299570" y="276140"/>
                  </a:lnTo>
                  <a:lnTo>
                    <a:pt x="1309940" y="260760"/>
                  </a:lnTo>
                  <a:lnTo>
                    <a:pt x="1313742" y="241926"/>
                  </a:lnTo>
                  <a:lnTo>
                    <a:pt x="1313742" y="48386"/>
                  </a:lnTo>
                  <a:lnTo>
                    <a:pt x="1309940" y="29552"/>
                  </a:lnTo>
                  <a:lnTo>
                    <a:pt x="1299570" y="14171"/>
                  </a:lnTo>
                  <a:lnTo>
                    <a:pt x="1284190" y="3802"/>
                  </a:lnTo>
                  <a:lnTo>
                    <a:pt x="126535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e1d6f41f60_0_31"/>
            <p:cNvSpPr/>
            <p:nvPr/>
          </p:nvSpPr>
          <p:spPr>
            <a:xfrm>
              <a:off x="4643013" y="6257497"/>
              <a:ext cx="1313814" cy="290829"/>
            </a:xfrm>
            <a:custGeom>
              <a:rect b="b" l="l" r="r" t="t"/>
              <a:pathLst>
                <a:path extrusionOk="0" h="290829" w="1313814">
                  <a:moveTo>
                    <a:pt x="0" y="48386"/>
                  </a:moveTo>
                  <a:lnTo>
                    <a:pt x="3802" y="29552"/>
                  </a:lnTo>
                  <a:lnTo>
                    <a:pt x="14171" y="14171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1265357" y="0"/>
                  </a:lnTo>
                  <a:lnTo>
                    <a:pt x="1284191" y="3802"/>
                  </a:lnTo>
                  <a:lnTo>
                    <a:pt x="1299571" y="14171"/>
                  </a:lnTo>
                  <a:lnTo>
                    <a:pt x="1309940" y="29552"/>
                  </a:lnTo>
                  <a:lnTo>
                    <a:pt x="1313743" y="48386"/>
                  </a:lnTo>
                  <a:lnTo>
                    <a:pt x="1313743" y="241926"/>
                  </a:lnTo>
                  <a:lnTo>
                    <a:pt x="1309940" y="260760"/>
                  </a:lnTo>
                  <a:lnTo>
                    <a:pt x="1299571" y="276140"/>
                  </a:lnTo>
                  <a:lnTo>
                    <a:pt x="1284191" y="286510"/>
                  </a:lnTo>
                  <a:lnTo>
                    <a:pt x="1265357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1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6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ge1d6f41f60_0_31"/>
          <p:cNvSpPr txBox="1"/>
          <p:nvPr/>
        </p:nvSpPr>
        <p:spPr>
          <a:xfrm>
            <a:off x="4960033" y="6109002"/>
            <a:ext cx="686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Tesis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ge1d6f41f60_0_31"/>
          <p:cNvGrpSpPr/>
          <p:nvPr/>
        </p:nvGrpSpPr>
        <p:grpSpPr>
          <a:xfrm>
            <a:off x="6187441" y="3900726"/>
            <a:ext cx="2938272" cy="2167128"/>
            <a:chOff x="6184391" y="4075176"/>
            <a:chExt cx="2938272" cy="2167128"/>
          </a:xfrm>
        </p:grpSpPr>
        <p:pic>
          <p:nvPicPr>
            <p:cNvPr id="342" name="Google Shape;342;ge1d6f41f60_0_3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184391" y="4075176"/>
              <a:ext cx="2886456" cy="216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e1d6f41f60_0_3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84391" y="4306824"/>
              <a:ext cx="2938272" cy="1764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ge1d6f41f60_0_31"/>
          <p:cNvSpPr txBox="1"/>
          <p:nvPr/>
        </p:nvSpPr>
        <p:spPr>
          <a:xfrm>
            <a:off x="6213400" y="3927450"/>
            <a:ext cx="2886600" cy="200400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9906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009B4A"/>
                </a:solidFill>
              </a:rPr>
              <a:t>Trabajo de clasificación de botellas de </a:t>
            </a:r>
            <a:r>
              <a:rPr lang="es-PE">
                <a:solidFill>
                  <a:srgbClr val="009B4A"/>
                </a:solidFill>
              </a:rPr>
              <a:t>plástico</a:t>
            </a:r>
            <a:r>
              <a:rPr lang="es-PE">
                <a:solidFill>
                  <a:srgbClr val="009B4A"/>
                </a:solidFill>
              </a:rPr>
              <a:t> en una cinta transportadora en al cual se estudia la influencia del tamaño de la muestra de entrenamiento en el modelo de clasificación y los resultados obtenido, me ayudó a entender que </a:t>
            </a:r>
            <a:r>
              <a:rPr lang="es-PE">
                <a:solidFill>
                  <a:srgbClr val="009B4A"/>
                </a:solidFill>
              </a:rPr>
              <a:t>necesitaba</a:t>
            </a:r>
            <a:r>
              <a:rPr lang="es-PE">
                <a:solidFill>
                  <a:srgbClr val="009B4A"/>
                </a:solidFill>
              </a:rPr>
              <a:t> buscar más </a:t>
            </a:r>
            <a:r>
              <a:rPr lang="es-PE">
                <a:solidFill>
                  <a:srgbClr val="009B4A"/>
                </a:solidFill>
              </a:rPr>
              <a:t>imágenes para entrenamiento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ge1d6f41f60_0_31"/>
          <p:cNvGrpSpPr/>
          <p:nvPr/>
        </p:nvGrpSpPr>
        <p:grpSpPr>
          <a:xfrm>
            <a:off x="7650481" y="6061757"/>
            <a:ext cx="1429512" cy="481584"/>
            <a:chOff x="7647431" y="6236207"/>
            <a:chExt cx="1429512" cy="481584"/>
          </a:xfrm>
        </p:grpSpPr>
        <p:pic>
          <p:nvPicPr>
            <p:cNvPr id="346" name="Google Shape;346;ge1d6f41f60_0_3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47431" y="6245351"/>
              <a:ext cx="1429512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e1d6f41f60_0_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69935" y="6236207"/>
              <a:ext cx="981455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ge1d6f41f60_0_31"/>
            <p:cNvSpPr/>
            <p:nvPr/>
          </p:nvSpPr>
          <p:spPr>
            <a:xfrm>
              <a:off x="7677738" y="6277373"/>
              <a:ext cx="1313815" cy="290829"/>
            </a:xfrm>
            <a:custGeom>
              <a:rect b="b" l="l" r="r" t="t"/>
              <a:pathLst>
                <a:path extrusionOk="0" h="290829" w="1313815">
                  <a:moveTo>
                    <a:pt x="1265356" y="0"/>
                  </a:moveTo>
                  <a:lnTo>
                    <a:pt x="48385" y="0"/>
                  </a:lnTo>
                  <a:lnTo>
                    <a:pt x="29552" y="3802"/>
                  </a:lnTo>
                  <a:lnTo>
                    <a:pt x="14172" y="14171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5" y="290312"/>
                  </a:lnTo>
                  <a:lnTo>
                    <a:pt x="1265356" y="290312"/>
                  </a:lnTo>
                  <a:lnTo>
                    <a:pt x="1284191" y="286510"/>
                  </a:lnTo>
                  <a:lnTo>
                    <a:pt x="1299570" y="276140"/>
                  </a:lnTo>
                  <a:lnTo>
                    <a:pt x="1309940" y="260760"/>
                  </a:lnTo>
                  <a:lnTo>
                    <a:pt x="1313742" y="241926"/>
                  </a:lnTo>
                  <a:lnTo>
                    <a:pt x="1313742" y="48386"/>
                  </a:lnTo>
                  <a:lnTo>
                    <a:pt x="1309940" y="29552"/>
                  </a:lnTo>
                  <a:lnTo>
                    <a:pt x="1299570" y="14171"/>
                  </a:lnTo>
                  <a:lnTo>
                    <a:pt x="1284191" y="3802"/>
                  </a:lnTo>
                  <a:lnTo>
                    <a:pt x="126535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e1d6f41f60_0_31"/>
            <p:cNvSpPr/>
            <p:nvPr/>
          </p:nvSpPr>
          <p:spPr>
            <a:xfrm>
              <a:off x="7677738" y="6277373"/>
              <a:ext cx="1313815" cy="290829"/>
            </a:xfrm>
            <a:custGeom>
              <a:rect b="b" l="l" r="r" t="t"/>
              <a:pathLst>
                <a:path extrusionOk="0" h="290829" w="1313815">
                  <a:moveTo>
                    <a:pt x="0" y="48386"/>
                  </a:moveTo>
                  <a:lnTo>
                    <a:pt x="3802" y="29552"/>
                  </a:lnTo>
                  <a:lnTo>
                    <a:pt x="14171" y="14171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1265357" y="0"/>
                  </a:lnTo>
                  <a:lnTo>
                    <a:pt x="1284191" y="3802"/>
                  </a:lnTo>
                  <a:lnTo>
                    <a:pt x="1299571" y="14171"/>
                  </a:lnTo>
                  <a:lnTo>
                    <a:pt x="1309940" y="29552"/>
                  </a:lnTo>
                  <a:lnTo>
                    <a:pt x="1313743" y="48386"/>
                  </a:lnTo>
                  <a:lnTo>
                    <a:pt x="1313743" y="241926"/>
                  </a:lnTo>
                  <a:lnTo>
                    <a:pt x="1309940" y="260760"/>
                  </a:lnTo>
                  <a:lnTo>
                    <a:pt x="1299571" y="276140"/>
                  </a:lnTo>
                  <a:lnTo>
                    <a:pt x="1284191" y="286510"/>
                  </a:lnTo>
                  <a:lnTo>
                    <a:pt x="1265357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1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6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ge1d6f41f60_0_31"/>
          <p:cNvSpPr txBox="1"/>
          <p:nvPr/>
        </p:nvSpPr>
        <p:spPr>
          <a:xfrm>
            <a:off x="7994759" y="6127290"/>
            <a:ext cx="686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Artículo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ge1d6f41f60_0_31"/>
          <p:cNvGrpSpPr/>
          <p:nvPr/>
        </p:nvGrpSpPr>
        <p:grpSpPr>
          <a:xfrm>
            <a:off x="9220202" y="3900726"/>
            <a:ext cx="2932175" cy="2167128"/>
            <a:chOff x="9217152" y="4075176"/>
            <a:chExt cx="2932175" cy="2167128"/>
          </a:xfrm>
        </p:grpSpPr>
        <p:pic>
          <p:nvPicPr>
            <p:cNvPr id="352" name="Google Shape;352;ge1d6f41f60_0_3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217152" y="4075176"/>
              <a:ext cx="2889504" cy="216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ge1d6f41f60_0_3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223248" y="4306824"/>
              <a:ext cx="2926080" cy="1764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ge1d6f41f60_0_31"/>
          <p:cNvSpPr txBox="1"/>
          <p:nvPr/>
        </p:nvSpPr>
        <p:spPr>
          <a:xfrm>
            <a:off x="9246775" y="3927450"/>
            <a:ext cx="2782500" cy="200400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9906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rgbClr val="009B4A"/>
                </a:solidFill>
              </a:rPr>
              <a:t>Implementación de algoritmo de Deep Learning LeNet junto a un robot para clasificar residuos en plástico y cartón alcanzando precisión del 86.67%, me ayudó a investigar sobre RNC pre entrenadas como VGG16,ResNet50, InceptionResNetV2,Exception.</a:t>
            </a:r>
            <a:endParaRPr/>
          </a:p>
          <a:p>
            <a:pPr indent="-1269" lvl="0" marL="113663" marR="106045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B4A"/>
              </a:solidFill>
            </a:endParaRPr>
          </a:p>
        </p:txBody>
      </p:sp>
      <p:grpSp>
        <p:nvGrpSpPr>
          <p:cNvPr id="355" name="Google Shape;355;ge1d6f41f60_0_31"/>
          <p:cNvGrpSpPr/>
          <p:nvPr/>
        </p:nvGrpSpPr>
        <p:grpSpPr>
          <a:xfrm>
            <a:off x="10683242" y="6061757"/>
            <a:ext cx="1432559" cy="481584"/>
            <a:chOff x="10680192" y="6236207"/>
            <a:chExt cx="1432559" cy="481584"/>
          </a:xfrm>
        </p:grpSpPr>
        <p:pic>
          <p:nvPicPr>
            <p:cNvPr id="356" name="Google Shape;356;ge1d6f41f60_0_3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680192" y="6245351"/>
              <a:ext cx="1432559" cy="40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ge1d6f41f60_0_3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021568" y="6236207"/>
              <a:ext cx="746759" cy="48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ge1d6f41f60_0_31"/>
            <p:cNvSpPr/>
            <p:nvPr/>
          </p:nvSpPr>
          <p:spPr>
            <a:xfrm>
              <a:off x="10712464" y="6277373"/>
              <a:ext cx="1313815" cy="290829"/>
            </a:xfrm>
            <a:custGeom>
              <a:rect b="b" l="l" r="r" t="t"/>
              <a:pathLst>
                <a:path extrusionOk="0" h="290829" w="1313815">
                  <a:moveTo>
                    <a:pt x="1265356" y="0"/>
                  </a:moveTo>
                  <a:lnTo>
                    <a:pt x="48387" y="0"/>
                  </a:lnTo>
                  <a:lnTo>
                    <a:pt x="29552" y="3802"/>
                  </a:lnTo>
                  <a:lnTo>
                    <a:pt x="14172" y="14171"/>
                  </a:lnTo>
                  <a:lnTo>
                    <a:pt x="3802" y="29552"/>
                  </a:lnTo>
                  <a:lnTo>
                    <a:pt x="0" y="48386"/>
                  </a:lnTo>
                  <a:lnTo>
                    <a:pt x="0" y="241926"/>
                  </a:lnTo>
                  <a:lnTo>
                    <a:pt x="3802" y="260760"/>
                  </a:lnTo>
                  <a:lnTo>
                    <a:pt x="14172" y="276140"/>
                  </a:lnTo>
                  <a:lnTo>
                    <a:pt x="29552" y="286510"/>
                  </a:lnTo>
                  <a:lnTo>
                    <a:pt x="48387" y="290312"/>
                  </a:lnTo>
                  <a:lnTo>
                    <a:pt x="1265356" y="290312"/>
                  </a:lnTo>
                  <a:lnTo>
                    <a:pt x="1284191" y="286510"/>
                  </a:lnTo>
                  <a:lnTo>
                    <a:pt x="1299571" y="276140"/>
                  </a:lnTo>
                  <a:lnTo>
                    <a:pt x="1309941" y="260760"/>
                  </a:lnTo>
                  <a:lnTo>
                    <a:pt x="1313743" y="241926"/>
                  </a:lnTo>
                  <a:lnTo>
                    <a:pt x="1313743" y="48386"/>
                  </a:lnTo>
                  <a:lnTo>
                    <a:pt x="1309941" y="29552"/>
                  </a:lnTo>
                  <a:lnTo>
                    <a:pt x="1299571" y="14171"/>
                  </a:lnTo>
                  <a:lnTo>
                    <a:pt x="1284191" y="3802"/>
                  </a:lnTo>
                  <a:lnTo>
                    <a:pt x="126535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ge1d6f41f60_0_31"/>
            <p:cNvSpPr/>
            <p:nvPr/>
          </p:nvSpPr>
          <p:spPr>
            <a:xfrm>
              <a:off x="10712464" y="6277373"/>
              <a:ext cx="1313815" cy="290829"/>
            </a:xfrm>
            <a:custGeom>
              <a:rect b="b" l="l" r="r" t="t"/>
              <a:pathLst>
                <a:path extrusionOk="0" h="290829" w="1313815">
                  <a:moveTo>
                    <a:pt x="0" y="48386"/>
                  </a:moveTo>
                  <a:lnTo>
                    <a:pt x="3802" y="29552"/>
                  </a:lnTo>
                  <a:lnTo>
                    <a:pt x="14171" y="14171"/>
                  </a:lnTo>
                  <a:lnTo>
                    <a:pt x="29552" y="3802"/>
                  </a:lnTo>
                  <a:lnTo>
                    <a:pt x="48386" y="0"/>
                  </a:lnTo>
                  <a:lnTo>
                    <a:pt x="1265357" y="0"/>
                  </a:lnTo>
                  <a:lnTo>
                    <a:pt x="1284191" y="3802"/>
                  </a:lnTo>
                  <a:lnTo>
                    <a:pt x="1299571" y="14171"/>
                  </a:lnTo>
                  <a:lnTo>
                    <a:pt x="1309940" y="29552"/>
                  </a:lnTo>
                  <a:lnTo>
                    <a:pt x="1313743" y="48386"/>
                  </a:lnTo>
                  <a:lnTo>
                    <a:pt x="1313743" y="241926"/>
                  </a:lnTo>
                  <a:lnTo>
                    <a:pt x="1309940" y="260760"/>
                  </a:lnTo>
                  <a:lnTo>
                    <a:pt x="1299571" y="276140"/>
                  </a:lnTo>
                  <a:lnTo>
                    <a:pt x="1284191" y="286510"/>
                  </a:lnTo>
                  <a:lnTo>
                    <a:pt x="1265357" y="290313"/>
                  </a:lnTo>
                  <a:lnTo>
                    <a:pt x="48386" y="290313"/>
                  </a:lnTo>
                  <a:lnTo>
                    <a:pt x="29552" y="286510"/>
                  </a:lnTo>
                  <a:lnTo>
                    <a:pt x="14171" y="276140"/>
                  </a:lnTo>
                  <a:lnTo>
                    <a:pt x="3802" y="260760"/>
                  </a:lnTo>
                  <a:lnTo>
                    <a:pt x="0" y="241926"/>
                  </a:lnTo>
                  <a:lnTo>
                    <a:pt x="0" y="48386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ge1d6f41f60_0_31"/>
          <p:cNvSpPr txBox="1"/>
          <p:nvPr/>
        </p:nvSpPr>
        <p:spPr>
          <a:xfrm>
            <a:off x="10750921" y="6127300"/>
            <a:ext cx="1210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/>
              <a:t>Artículo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6f41f60_0_36"/>
          <p:cNvSpPr txBox="1"/>
          <p:nvPr/>
        </p:nvSpPr>
        <p:spPr>
          <a:xfrm>
            <a:off x="3388350" y="333225"/>
            <a:ext cx="541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METODOLOGÍA</a:t>
            </a:r>
            <a:br>
              <a:rPr b="1" lang="es-PE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b="1" lang="es-PE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SCIENCE PROCESS</a:t>
            </a:r>
            <a:endParaRPr b="1" sz="20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66" name="Google Shape;366;ge1d6f41f6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75" y="4466025"/>
            <a:ext cx="1714675" cy="1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e1d6f41f60_0_36"/>
          <p:cNvSpPr txBox="1"/>
          <p:nvPr/>
        </p:nvSpPr>
        <p:spPr>
          <a:xfrm>
            <a:off x="1685200" y="5124900"/>
            <a:ext cx="9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00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REALIDAD</a:t>
            </a:r>
            <a:endParaRPr b="1">
              <a:solidFill>
                <a:srgbClr val="0000F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e1d6f41f60_0_36"/>
          <p:cNvSpPr/>
          <p:nvPr/>
        </p:nvSpPr>
        <p:spPr>
          <a:xfrm>
            <a:off x="1049250" y="2661300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e1d6f41f60_0_36"/>
          <p:cNvSpPr txBox="1"/>
          <p:nvPr/>
        </p:nvSpPr>
        <p:spPr>
          <a:xfrm>
            <a:off x="1156200" y="2771400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RECOPILAR DATOS BRUTOS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e1d6f41f60_0_36"/>
          <p:cNvSpPr/>
          <p:nvPr/>
        </p:nvSpPr>
        <p:spPr>
          <a:xfrm>
            <a:off x="3680375" y="4799250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e1d6f41f60_0_36"/>
          <p:cNvSpPr txBox="1"/>
          <p:nvPr/>
        </p:nvSpPr>
        <p:spPr>
          <a:xfrm>
            <a:off x="3787325" y="4909350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 DE DATA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e1d6f41f60_0_36"/>
          <p:cNvSpPr/>
          <p:nvPr/>
        </p:nvSpPr>
        <p:spPr>
          <a:xfrm>
            <a:off x="6224225" y="4799250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e1d6f41f60_0_36"/>
          <p:cNvSpPr txBox="1"/>
          <p:nvPr/>
        </p:nvSpPr>
        <p:spPr>
          <a:xfrm>
            <a:off x="6236675" y="4799250"/>
            <a:ext cx="220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COMUNICACIÓN VISUALIZACIÓN REPORTES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1d6f41f60_0_36"/>
          <p:cNvSpPr/>
          <p:nvPr/>
        </p:nvSpPr>
        <p:spPr>
          <a:xfrm>
            <a:off x="8879750" y="3410475"/>
            <a:ext cx="2205300" cy="105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1d6f41f60_0_36"/>
          <p:cNvSpPr txBox="1"/>
          <p:nvPr/>
        </p:nvSpPr>
        <p:spPr>
          <a:xfrm>
            <a:off x="8986700" y="3520575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 Y ALGORITMOS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e1d6f41f60_0_36"/>
          <p:cNvSpPr/>
          <p:nvPr/>
        </p:nvSpPr>
        <p:spPr>
          <a:xfrm>
            <a:off x="8879750" y="1273775"/>
            <a:ext cx="2205300" cy="1051500"/>
          </a:xfrm>
          <a:prstGeom prst="rect">
            <a:avLst/>
          </a:prstGeom>
          <a:solidFill>
            <a:srgbClr val="009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e1d6f41f60_0_36"/>
          <p:cNvSpPr txBox="1"/>
          <p:nvPr/>
        </p:nvSpPr>
        <p:spPr>
          <a:xfrm>
            <a:off x="8986700" y="1273775"/>
            <a:ext cx="1991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EXPLORATORIO DE DATOS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e1d6f41f60_0_36"/>
          <p:cNvSpPr/>
          <p:nvPr/>
        </p:nvSpPr>
        <p:spPr>
          <a:xfrm>
            <a:off x="6366000" y="2661300"/>
            <a:ext cx="2205300" cy="1051500"/>
          </a:xfrm>
          <a:prstGeom prst="flowChartInputOutpu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e1d6f41f60_0_36"/>
          <p:cNvSpPr txBox="1"/>
          <p:nvPr/>
        </p:nvSpPr>
        <p:spPr>
          <a:xfrm>
            <a:off x="6472950" y="2778325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 DE DATA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e1d6f41f60_0_36"/>
          <p:cNvSpPr/>
          <p:nvPr/>
        </p:nvSpPr>
        <p:spPr>
          <a:xfrm>
            <a:off x="3847725" y="2277325"/>
            <a:ext cx="1925100" cy="18333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e1d6f41f60_0_36"/>
          <p:cNvSpPr txBox="1"/>
          <p:nvPr/>
        </p:nvSpPr>
        <p:spPr>
          <a:xfrm>
            <a:off x="3814575" y="2778325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ESTÁ PREPROCESADA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ge1d6f41f60_0_36"/>
          <p:cNvCxnSpPr>
            <a:stCxn id="366" idx="0"/>
            <a:endCxn id="368" idx="2"/>
          </p:cNvCxnSpPr>
          <p:nvPr/>
        </p:nvCxnSpPr>
        <p:spPr>
          <a:xfrm flipH="1" rot="10800000">
            <a:off x="2150513" y="3712725"/>
            <a:ext cx="1500" cy="75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ge1d6f41f60_0_36"/>
          <p:cNvCxnSpPr>
            <a:stCxn id="368" idx="3"/>
            <a:endCxn id="381" idx="1"/>
          </p:cNvCxnSpPr>
          <p:nvPr/>
        </p:nvCxnSpPr>
        <p:spPr>
          <a:xfrm>
            <a:off x="3254550" y="3187050"/>
            <a:ext cx="5601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ge1d6f41f60_0_36"/>
          <p:cNvCxnSpPr>
            <a:stCxn id="381" idx="3"/>
            <a:endCxn id="379" idx="1"/>
          </p:cNvCxnSpPr>
          <p:nvPr/>
        </p:nvCxnSpPr>
        <p:spPr>
          <a:xfrm>
            <a:off x="5805975" y="3193975"/>
            <a:ext cx="66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ge1d6f41f60_0_36"/>
          <p:cNvCxnSpPr>
            <a:stCxn id="379" idx="2"/>
            <a:endCxn id="374" idx="1"/>
          </p:cNvCxnSpPr>
          <p:nvPr/>
        </p:nvCxnSpPr>
        <p:spPr>
          <a:xfrm flipH="1" rot="-5400000">
            <a:off x="8010900" y="3067375"/>
            <a:ext cx="326700" cy="1411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ge1d6f41f60_0_36"/>
          <p:cNvCxnSpPr>
            <a:stCxn id="378" idx="0"/>
            <a:endCxn id="376" idx="1"/>
          </p:cNvCxnSpPr>
          <p:nvPr/>
        </p:nvCxnSpPr>
        <p:spPr>
          <a:xfrm rot="-5400000">
            <a:off x="7853580" y="1635000"/>
            <a:ext cx="861900" cy="1190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ge1d6f41f60_0_36"/>
          <p:cNvCxnSpPr>
            <a:stCxn id="377" idx="2"/>
            <a:endCxn id="374" idx="0"/>
          </p:cNvCxnSpPr>
          <p:nvPr/>
        </p:nvCxnSpPr>
        <p:spPr>
          <a:xfrm flipH="1" rot="-5400000">
            <a:off x="9440150" y="2867525"/>
            <a:ext cx="1085100" cy="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ge1d6f41f60_0_36"/>
          <p:cNvCxnSpPr>
            <a:stCxn id="380" idx="0"/>
          </p:cNvCxnSpPr>
          <p:nvPr/>
        </p:nvCxnSpPr>
        <p:spPr>
          <a:xfrm rot="-5400000">
            <a:off x="6487425" y="-113825"/>
            <a:ext cx="714000" cy="4068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ge1d6f41f60_0_36"/>
          <p:cNvCxnSpPr>
            <a:stCxn id="373" idx="3"/>
          </p:cNvCxnSpPr>
          <p:nvPr/>
        </p:nvCxnSpPr>
        <p:spPr>
          <a:xfrm>
            <a:off x="8441975" y="5376450"/>
            <a:ext cx="696900" cy="2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ge1d6f41f60_0_36"/>
          <p:cNvCxnSpPr>
            <a:endCxn id="370" idx="0"/>
          </p:cNvCxnSpPr>
          <p:nvPr/>
        </p:nvCxnSpPr>
        <p:spPr>
          <a:xfrm flipH="1">
            <a:off x="4783025" y="4272150"/>
            <a:ext cx="4099800" cy="527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ge1d6f41f60_0_36"/>
          <p:cNvCxnSpPr>
            <a:endCxn id="373" idx="0"/>
          </p:cNvCxnSpPr>
          <p:nvPr/>
        </p:nvCxnSpPr>
        <p:spPr>
          <a:xfrm flipH="1">
            <a:off x="7339325" y="4261950"/>
            <a:ext cx="1566900" cy="537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ge1d6f41f60_0_36"/>
          <p:cNvCxnSpPr>
            <a:stCxn id="370" idx="1"/>
            <a:endCxn id="366" idx="3"/>
          </p:cNvCxnSpPr>
          <p:nvPr/>
        </p:nvCxnSpPr>
        <p:spPr>
          <a:xfrm rot="10800000">
            <a:off x="3007775" y="5325000"/>
            <a:ext cx="67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ge1d6f41f60_0_36"/>
          <p:cNvSpPr txBox="1"/>
          <p:nvPr/>
        </p:nvSpPr>
        <p:spPr>
          <a:xfrm>
            <a:off x="9151336" y="4960800"/>
            <a:ext cx="19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TOMA DE </a:t>
            </a: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DECISIONES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e1d6f41f60_0_36"/>
          <p:cNvSpPr txBox="1"/>
          <p:nvPr/>
        </p:nvSpPr>
        <p:spPr>
          <a:xfrm>
            <a:off x="8673350" y="6401025"/>
            <a:ext cx="28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DOING DATA SCIENCE( CATHY 0’NEIL &amp; RACHEL SCHUTT)</a:t>
            </a:r>
            <a:endParaRPr sz="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95" name="Google Shape;395;ge1d6f41f60_0_36"/>
          <p:cNvCxnSpPr>
            <a:endCxn id="368" idx="0"/>
          </p:cNvCxnSpPr>
          <p:nvPr/>
        </p:nvCxnSpPr>
        <p:spPr>
          <a:xfrm flipH="1">
            <a:off x="2151900" y="1371600"/>
            <a:ext cx="6743400" cy="128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ge1d6f41f60_0_36"/>
          <p:cNvSpPr txBox="1"/>
          <p:nvPr/>
        </p:nvSpPr>
        <p:spPr>
          <a:xfrm>
            <a:off x="5042875" y="2683863"/>
            <a:ext cx="199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e1d6f41f60_0_36"/>
          <p:cNvSpPr txBox="1"/>
          <p:nvPr/>
        </p:nvSpPr>
        <p:spPr>
          <a:xfrm>
            <a:off x="3599675" y="1762500"/>
            <a:ext cx="199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b6ed51a2bb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28" y="1328050"/>
            <a:ext cx="2868300" cy="4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b6ed51a2bb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478" y="398500"/>
            <a:ext cx="3986051" cy="26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b6ed51a2bb_0_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25" y="3208250"/>
            <a:ext cx="3925650" cy="22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b6ed51a2bb_0_469"/>
          <p:cNvSpPr txBox="1"/>
          <p:nvPr/>
        </p:nvSpPr>
        <p:spPr>
          <a:xfrm>
            <a:off x="9702050" y="2089950"/>
            <a:ext cx="17448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Set de datos de 6,000 imágenes con 6 categorías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vidrio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papel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cartón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plástico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metal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★"/>
            </a:pPr>
            <a:r>
              <a:rPr lang="es-PE" sz="1200">
                <a:solidFill>
                  <a:srgbClr val="C9D1D9"/>
                </a:solidFill>
                <a:highlight>
                  <a:srgbClr val="0D1117"/>
                </a:highlight>
              </a:rPr>
              <a:t>1,000 orgánico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FFFFFF"/>
      </a:dk1>
      <a:lt1>
        <a:srgbClr val="FFFFFF"/>
      </a:lt1>
      <a:dk2>
        <a:srgbClr val="00206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2020-09-23T20:35:03Z</dcterms:created>
  <dc:creator>USER</dc:creator>
</cp:coreProperties>
</file>